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 id="2147483671" r:id="rId3"/>
  </p:sldMasterIdLst>
  <p:notesMasterIdLst>
    <p:notesMasterId r:id="rId45"/>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5143500" type="screen16x9"/>
  <p:notesSz cx="6858000" cy="9144000"/>
  <p:embeddedFontLst>
    <p:embeddedFont>
      <p:font typeface="Barlow" panose="00000500000000000000" pitchFamily="2" charset="0"/>
      <p:regular r:id="rId46"/>
      <p:bold r:id="rId47"/>
      <p:italic r:id="rId48"/>
      <p:boldItalic r:id="rId49"/>
    </p:embeddedFont>
    <p:embeddedFont>
      <p:font typeface="Barlow Light" panose="00000400000000000000" pitchFamily="2"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Montserrat" panose="00000500000000000000" pitchFamily="2" charset="0"/>
      <p:regular r:id="rId58"/>
      <p:bold r:id="rId59"/>
      <p:italic r:id="rId60"/>
      <p:boldItalic r:id="rId61"/>
    </p:embeddedFont>
    <p:embeddedFont>
      <p:font typeface="Montserrat Light" panose="00000400000000000000" pitchFamily="2" charset="0"/>
      <p:regular r:id="rId62"/>
      <p:italic r:id="rId63"/>
    </p:embeddedFont>
    <p:embeddedFont>
      <p:font typeface="Montserrat Medium" panose="00000600000000000000" pitchFamily="2" charset="0"/>
      <p:regular r:id="rId64"/>
      <p:bold r:id="rId65"/>
      <p:italic r:id="rId66"/>
      <p:boldItalic r:id="rId67"/>
    </p:embeddedFont>
    <p:embeddedFont>
      <p:font typeface="Montserrat SemiBold" panose="00000700000000000000" pitchFamily="2" charset="0"/>
      <p:regular r:id="rId68"/>
      <p:bold r:id="rId69"/>
      <p:italic r:id="rId70"/>
      <p:boldItalic r:id="rId71"/>
    </p:embeddedFont>
    <p:embeddedFont>
      <p:font typeface="Proxima Nova Semibold" panose="020B0604020202020204" charset="0"/>
      <p:regular r:id="rId72"/>
      <p:bold r:id="rId73"/>
      <p:boldItalic r:id="rId74"/>
    </p:embeddedFont>
    <p:embeddedFont>
      <p:font typeface="Raleway" pitchFamily="2" charset="0"/>
      <p:regular r:id="rId75"/>
      <p:bold r:id="rId76"/>
      <p:italic r:id="rId77"/>
      <p:boldItalic r:id="rId78"/>
    </p:embeddedFont>
    <p:embeddedFont>
      <p:font typeface="Raleway Medium" pitchFamily="2" charset="0"/>
      <p:regular r:id="rId79"/>
      <p:bold r:id="rId80"/>
      <p:italic r:id="rId81"/>
      <p:boldItalic r:id="rId82"/>
    </p:embeddedFont>
    <p:embeddedFont>
      <p:font typeface="Raleway SemiBold" pitchFamily="2" charset="0"/>
      <p:regular r:id="rId83"/>
      <p:bold r:id="rId84"/>
      <p:italic r:id="rId85"/>
      <p:boldItalic r:id="rId86"/>
    </p:embeddedFont>
    <p:embeddedFont>
      <p:font typeface="Staatliches" pitchFamily="2"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46CE7B-1227-4C97-BCA7-1B533FD06970}">
  <a:tblStyle styleId="{B646CE7B-1227-4C97-BCA7-1B533FD0697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A69DACF-656F-44B0-9EFE-ECB0DBD90798}"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9"/>
          </a:solidFill>
        </a:fill>
      </a:tcStyle>
    </a:wholeTbl>
    <a:band1H>
      <a:tcTxStyle b="off" i="off"/>
      <a:tcStyle>
        <a:tcBdr/>
        <a:fill>
          <a:solidFill>
            <a:srgbClr val="CAE5F2"/>
          </a:solidFill>
        </a:fill>
      </a:tcStyle>
    </a:band1H>
    <a:band2H>
      <a:tcTxStyle b="off" i="off"/>
      <a:tcStyle>
        <a:tcBdr/>
      </a:tcStyle>
    </a:band2H>
    <a:band1V>
      <a:tcTxStyle b="off" i="off"/>
      <a:tcStyle>
        <a:tcBdr/>
        <a:fill>
          <a:solidFill>
            <a:srgbClr val="CAE5F2"/>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150" d="100"/>
          <a:sy n="150" d="100"/>
        </p:scale>
        <p:origin x="4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4" Type="http://schemas.openxmlformats.org/officeDocument/2006/relationships/font" Target="fonts/font39.fntdata"/><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font" Target="fonts/font34.fntdata"/><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font" Target="fonts/font35.fntdata"/><Relationship Id="rId85" Type="http://schemas.openxmlformats.org/officeDocument/2006/relationships/font" Target="fonts/font4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openxmlformats.org/officeDocument/2006/relationships/font" Target="fonts/font38.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font" Target="fonts/font33.fntdata"/><Relationship Id="rId81" Type="http://schemas.openxmlformats.org/officeDocument/2006/relationships/font" Target="fonts/font36.fntdata"/><Relationship Id="rId86" Type="http://schemas.openxmlformats.org/officeDocument/2006/relationships/font" Target="fonts/font4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 Id="rId87" Type="http://schemas.openxmlformats.org/officeDocument/2006/relationships/font" Target="fonts/font42.fntdata"/><Relationship Id="rId61" Type="http://schemas.openxmlformats.org/officeDocument/2006/relationships/font" Target="fonts/font16.fntdata"/><Relationship Id="rId82" Type="http://schemas.openxmlformats.org/officeDocument/2006/relationships/font" Target="fonts/font37.fntdata"/><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True, B: False,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Jira'da</a:t>
            </a:r>
            <a:r>
              <a:rPr lang="tr-TR" dirty="0"/>
              <a:t> bir </a:t>
            </a:r>
            <a:r>
              <a:rPr lang="tr-TR" dirty="0" err="1"/>
              <a:t>issue</a:t>
            </a:r>
            <a:r>
              <a:rPr lang="tr-TR" dirty="0"/>
              <a:t> bir görevdir. Resepsiyondaki ampulü değiştirmek gibi küçük bir görev olabilir. Büyük bir görev, binadaki tüm ampullerin değiştirmek olacaktır. Her şey projenize ve ekibinizin çalışmanızı nasıl parçaladığına bağlıdır. </a:t>
            </a:r>
            <a:r>
              <a:rPr lang="tr-TR" dirty="0" err="1"/>
              <a:t>Jira'daki</a:t>
            </a:r>
            <a:r>
              <a:rPr lang="tr-TR" dirty="0"/>
              <a:t> her </a:t>
            </a:r>
            <a:r>
              <a:rPr lang="tr-TR" dirty="0" err="1"/>
              <a:t>issue</a:t>
            </a:r>
            <a:r>
              <a:rPr lang="tr-TR" dirty="0"/>
              <a:t> benzersizdir ve bir projeye aittir.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Sprint planlamanız sırasında, üzerinde çalışmayı planladığınız </a:t>
            </a:r>
            <a:r>
              <a:rPr lang="tr-TR" dirty="0" err="1"/>
              <a:t>issuları</a:t>
            </a:r>
            <a:r>
              <a:rPr lang="tr-TR" dirty="0"/>
              <a:t> oluşturabilir ve bunları </a:t>
            </a:r>
            <a:r>
              <a:rPr lang="tr-TR" dirty="0" err="1"/>
              <a:t>backlog’a</a:t>
            </a:r>
            <a:r>
              <a:rPr lang="tr-TR" dirty="0"/>
              <a:t> ekleyebilirsiniz.</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Takımınızın </a:t>
            </a:r>
            <a:r>
              <a:rPr lang="tr-TR" dirty="0" err="1"/>
              <a:t>Jira'yı</a:t>
            </a:r>
            <a:r>
              <a:rPr lang="tr-TR" dirty="0"/>
              <a:t> nasıl kullandığına bağlı olarak, bir </a:t>
            </a:r>
            <a:r>
              <a:rPr lang="tr-TR" dirty="0" err="1"/>
              <a:t>issue</a:t>
            </a:r>
            <a:r>
              <a:rPr lang="tr-TR" dirty="0"/>
              <a:t> bir proje görevini, özelliğini, yardım masası biletini, istek bırakma, geliştirme ya da yazılım hatasını temsil edebilir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İssue</a:t>
            </a:r>
            <a:r>
              <a:rPr lang="tr-TR" dirty="0"/>
              <a:t> Türleri</a:t>
            </a:r>
            <a:endParaRPr dirty="0"/>
          </a:p>
          <a:p>
            <a:pPr marL="0" lvl="0" indent="0" algn="l" rtl="0">
              <a:lnSpc>
                <a:spcPct val="100000"/>
              </a:lnSpc>
              <a:spcBef>
                <a:spcPts val="0"/>
              </a:spcBef>
              <a:spcAft>
                <a:spcPts val="0"/>
              </a:spcAft>
              <a:buSzPts val="1400"/>
              <a:buNone/>
            </a:pPr>
            <a:r>
              <a:rPr lang="tr-TR" dirty="0"/>
              <a:t>Projelerinizde farklı türlerde iş birimleri vardır. </a:t>
            </a:r>
            <a:r>
              <a:rPr lang="tr-TR" dirty="0" err="1"/>
              <a:t>Jira'daki</a:t>
            </a:r>
            <a:r>
              <a:rPr lang="tr-TR" dirty="0"/>
              <a:t> </a:t>
            </a:r>
            <a:r>
              <a:rPr lang="tr-TR" dirty="0" err="1"/>
              <a:t>issue</a:t>
            </a:r>
            <a:r>
              <a:rPr lang="tr-TR" dirty="0"/>
              <a:t> türleri kısa cümleler halinde şu şekilde tanımlanabilir: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Epic</a:t>
            </a:r>
            <a:r>
              <a:rPr lang="tr-TR" dirty="0"/>
              <a:t>: Yönetilebilir kullanıcı hikayelerine ayrılabilen bir dizi iştir.</a:t>
            </a:r>
            <a:endParaRPr dirty="0"/>
          </a:p>
          <a:p>
            <a:pPr marL="0" lvl="0" indent="0" algn="l" rtl="0">
              <a:lnSpc>
                <a:spcPct val="100000"/>
              </a:lnSpc>
              <a:spcBef>
                <a:spcPts val="0"/>
              </a:spcBef>
              <a:spcAft>
                <a:spcPts val="0"/>
              </a:spcAft>
              <a:buSzPts val="1400"/>
              <a:buNone/>
            </a:pPr>
            <a:r>
              <a:rPr lang="tr-TR" dirty="0"/>
              <a:t>Hikaye: Hikaye, son kullanıcı bakış açısıyla yazılmış kısa bir gereksinimdir.</a:t>
            </a:r>
            <a:endParaRPr dirty="0"/>
          </a:p>
          <a:p>
            <a:pPr marL="0" lvl="0" indent="0" algn="l" rtl="0">
              <a:lnSpc>
                <a:spcPct val="100000"/>
              </a:lnSpc>
              <a:spcBef>
                <a:spcPts val="0"/>
              </a:spcBef>
              <a:spcAft>
                <a:spcPts val="0"/>
              </a:spcAft>
              <a:buSzPts val="1400"/>
              <a:buNone/>
            </a:pPr>
            <a:r>
              <a:rPr lang="tr-TR" dirty="0"/>
              <a:t>Görev: Bir görev yapılması gereken işi temsil eder.</a:t>
            </a:r>
            <a:endParaRPr dirty="0"/>
          </a:p>
          <a:p>
            <a:pPr marL="0" lvl="0" indent="0" algn="l" rtl="0">
              <a:lnSpc>
                <a:spcPct val="100000"/>
              </a:lnSpc>
              <a:spcBef>
                <a:spcPts val="0"/>
              </a:spcBef>
              <a:spcAft>
                <a:spcPts val="0"/>
              </a:spcAft>
              <a:buSzPts val="1400"/>
              <a:buNone/>
            </a:pPr>
            <a:r>
              <a:rPr lang="tr-TR" dirty="0"/>
              <a:t>Alt görev: Bir alt görev, bir hikayenin ya da görevin daha küçük bir parçası olarak düşünülebilir.</a:t>
            </a:r>
            <a:endParaRPr dirty="0"/>
          </a:p>
          <a:p>
            <a:pPr marL="0" lvl="0" indent="0" algn="l" rtl="0">
              <a:lnSpc>
                <a:spcPct val="100000"/>
              </a:lnSpc>
              <a:spcBef>
                <a:spcPts val="0"/>
              </a:spcBef>
              <a:spcAft>
                <a:spcPts val="0"/>
              </a:spcAft>
              <a:buSzPts val="1400"/>
              <a:buNone/>
            </a:pPr>
            <a:r>
              <a:rPr lang="tr-TR" dirty="0"/>
              <a:t>Hata: Hata, ürünün beklenen işlevselliğini bozar.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a:t>
            </a:r>
            <a:r>
              <a:rPr lang="tr-TR" dirty="0" err="1"/>
              <a:t>Tips</a:t>
            </a:r>
            <a:r>
              <a:rPr lang="tr-TR" dirty="0"/>
              <a:t>:</a:t>
            </a:r>
            <a:endParaRPr dirty="0"/>
          </a:p>
          <a:p>
            <a:pPr marL="0" lvl="0" indent="0" algn="l" rtl="0">
              <a:lnSpc>
                <a:spcPct val="100000"/>
              </a:lnSpc>
              <a:spcBef>
                <a:spcPts val="0"/>
              </a:spcBef>
              <a:spcAft>
                <a:spcPts val="0"/>
              </a:spcAft>
              <a:buSzPts val="1400"/>
              <a:buNone/>
            </a:pPr>
            <a:r>
              <a:rPr lang="tr-TR" dirty="0" err="1"/>
              <a:t>Jira</a:t>
            </a:r>
            <a:r>
              <a:rPr lang="tr-TR" dirty="0"/>
              <a:t> Yazılımındaki çalışma birimleri hiyerarşisi aşağıdaki gibidir: Proje&gt; </a:t>
            </a:r>
            <a:r>
              <a:rPr lang="tr-TR" dirty="0" err="1"/>
              <a:t>Epicler</a:t>
            </a:r>
            <a:r>
              <a:rPr lang="tr-TR" dirty="0"/>
              <a:t>&gt; Hikayeler&gt; Görevler&gt; Alt Görevler</a:t>
            </a:r>
            <a:endParaRPr dirty="0"/>
          </a:p>
          <a:p>
            <a:pPr marL="0" lvl="0" indent="0" algn="l" rtl="0">
              <a:lnSpc>
                <a:spcPct val="100000"/>
              </a:lnSpc>
              <a:spcBef>
                <a:spcPts val="0"/>
              </a:spcBef>
              <a:spcAft>
                <a:spcPts val="0"/>
              </a:spcAft>
              <a:buSzPts val="1400"/>
              <a:buNone/>
            </a:pPr>
            <a:r>
              <a:rPr lang="tr-TR" dirty="0"/>
              <a:t>Takımlar, </a:t>
            </a:r>
            <a:r>
              <a:rPr lang="tr-TR" dirty="0" err="1"/>
              <a:t>issue</a:t>
            </a:r>
            <a:r>
              <a:rPr lang="tr-TR" dirty="0"/>
              <a:t> türlerinin adlarını özel proje gereksinimlerine uyacak şekilde özelleştirebilir.</a:t>
            </a:r>
            <a:endParaRPr dirty="0"/>
          </a:p>
          <a:p>
            <a:pPr marL="0" lvl="0" indent="0" algn="l" rtl="0">
              <a:lnSpc>
                <a:spcPct val="100000"/>
              </a:lnSpc>
              <a:spcBef>
                <a:spcPts val="0"/>
              </a:spcBef>
              <a:spcAft>
                <a:spcPts val="0"/>
              </a:spcAft>
              <a:buSzPts val="1400"/>
              <a:buNone/>
            </a:pPr>
            <a:r>
              <a:rPr lang="tr-TR" dirty="0"/>
              <a:t>Her </a:t>
            </a:r>
            <a:r>
              <a:rPr lang="tr-TR" dirty="0" err="1"/>
              <a:t>issue</a:t>
            </a:r>
            <a:r>
              <a:rPr lang="tr-TR" dirty="0"/>
              <a:t> türünün farklı alanları, ekranları ve iş akışları olabilir.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users, B: development plans, C: issues, D: permissions,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Issue Tipi</a:t>
            </a:r>
            <a:r>
              <a:rPr lang="tr-TR"/>
              <a:t> Jira Yazılımında tanımlayabileceğiniz sorun türleri Hikaye, Görev, Hata ve Destansı'dır.</a:t>
            </a:r>
            <a:endParaRPr/>
          </a:p>
          <a:p>
            <a:pPr marL="0" lvl="0" indent="0" algn="l" rtl="0">
              <a:lnSpc>
                <a:spcPct val="100000"/>
              </a:lnSpc>
              <a:spcBef>
                <a:spcPts val="0"/>
              </a:spcBef>
              <a:spcAft>
                <a:spcPts val="0"/>
              </a:spcAft>
              <a:buSzPts val="1400"/>
              <a:buNone/>
            </a:pPr>
            <a:r>
              <a:rPr lang="tr-TR" b="1"/>
              <a:t>Özet </a:t>
            </a:r>
            <a:r>
              <a:rPr lang="tr-TR"/>
              <a:t>Bu alan bir yıldız işaretiyle işaretlenmiştir, bu nedenle bir sorun oluşturmak için bir özet yazmanız gerekir.</a:t>
            </a:r>
            <a:endParaRPr/>
          </a:p>
          <a:p>
            <a:pPr marL="0" lvl="0" indent="0" algn="l" rtl="0">
              <a:lnSpc>
                <a:spcPct val="100000"/>
              </a:lnSpc>
              <a:spcBef>
                <a:spcPts val="0"/>
              </a:spcBef>
              <a:spcAft>
                <a:spcPts val="0"/>
              </a:spcAft>
              <a:buSzPts val="1400"/>
              <a:buNone/>
            </a:pPr>
            <a:r>
              <a:rPr lang="tr-TR" b="1"/>
              <a:t>Açıklama </a:t>
            </a:r>
            <a:r>
              <a:rPr lang="tr-TR"/>
              <a:t>Bu alan, sorununuzla ilgili bir açıklama yazdığınız yerdir.</a:t>
            </a:r>
            <a:endParaRPr/>
          </a:p>
          <a:p>
            <a:pPr marL="0" lvl="0" indent="0" algn="l" rtl="0">
              <a:lnSpc>
                <a:spcPct val="100000"/>
              </a:lnSpc>
              <a:spcBef>
                <a:spcPts val="0"/>
              </a:spcBef>
              <a:spcAft>
                <a:spcPts val="0"/>
              </a:spcAft>
              <a:buSzPts val="1400"/>
              <a:buNone/>
            </a:pPr>
            <a:r>
              <a:rPr lang="tr-TR" b="1"/>
              <a:t>Fix Versions</a:t>
            </a:r>
            <a:r>
              <a:rPr lang="tr-TR"/>
              <a:t> Bu alan, sorunun çözüleceği gelecekteki sürümü belirtmek için kullanılır.</a:t>
            </a:r>
            <a:endParaRPr/>
          </a:p>
          <a:p>
            <a:pPr marL="0" lvl="0" indent="0" algn="l" rtl="0">
              <a:lnSpc>
                <a:spcPct val="100000"/>
              </a:lnSpc>
              <a:spcBef>
                <a:spcPts val="0"/>
              </a:spcBef>
              <a:spcAft>
                <a:spcPts val="0"/>
              </a:spcAft>
              <a:buSzPts val="1400"/>
              <a:buNone/>
            </a:pPr>
            <a:r>
              <a:rPr lang="tr-TR" b="1"/>
              <a:t>Etiketler </a:t>
            </a:r>
            <a:r>
              <a:rPr lang="tr-TR"/>
              <a:t>Bu alan bir etiket veya anahtar kelime olarak düşünülebilir.</a:t>
            </a:r>
            <a:endParaRPr/>
          </a:p>
          <a:p>
            <a:pPr marL="0" lvl="0" indent="0" algn="l" rtl="0">
              <a:lnSpc>
                <a:spcPct val="100000"/>
              </a:lnSpc>
              <a:spcBef>
                <a:spcPts val="0"/>
              </a:spcBef>
              <a:spcAft>
                <a:spcPts val="0"/>
              </a:spcAft>
              <a:buSzPts val="1400"/>
              <a:buNone/>
            </a:pPr>
            <a:r>
              <a:rPr lang="tr-TR" b="1"/>
              <a:t>Environment </a:t>
            </a:r>
            <a:r>
              <a:rPr lang="tr-TR"/>
              <a:t>Bu alanda sorunun çevresi açıklanmaktadır.</a:t>
            </a:r>
            <a:endParaRPr/>
          </a:p>
          <a:p>
            <a:pPr marL="0" lvl="0" indent="0" algn="l" rtl="0">
              <a:lnSpc>
                <a:spcPct val="100000"/>
              </a:lnSpc>
              <a:spcBef>
                <a:spcPts val="0"/>
              </a:spcBef>
              <a:spcAft>
                <a:spcPts val="0"/>
              </a:spcAft>
              <a:buSzPts val="1400"/>
              <a:buNone/>
            </a:pPr>
            <a:r>
              <a:rPr lang="tr-TR" b="1"/>
              <a:t>Ek dosya </a:t>
            </a:r>
            <a:r>
              <a:rPr lang="tr-TR"/>
              <a:t>Bu alana yerel sürücünüzden veya bulut depolama sağlayıcınızdan dosya ekleyebilirsiniz.</a:t>
            </a:r>
            <a:endParaRPr/>
          </a:p>
          <a:p>
            <a:pPr marL="0" lvl="0" indent="0" algn="l" rtl="0">
              <a:lnSpc>
                <a:spcPct val="100000"/>
              </a:lnSpc>
              <a:spcBef>
                <a:spcPts val="0"/>
              </a:spcBef>
              <a:spcAft>
                <a:spcPts val="0"/>
              </a:spcAft>
              <a:buSzPts val="1400"/>
              <a:buNone/>
            </a:pPr>
            <a:r>
              <a:rPr lang="tr-TR"/>
              <a:t>Sürümleri etkiler</a:t>
            </a:r>
            <a:endParaRPr/>
          </a:p>
          <a:p>
            <a:pPr marL="0" lvl="0" indent="0" algn="l" rtl="0">
              <a:lnSpc>
                <a:spcPct val="100000"/>
              </a:lnSpc>
              <a:spcBef>
                <a:spcPts val="0"/>
              </a:spcBef>
              <a:spcAft>
                <a:spcPts val="0"/>
              </a:spcAft>
              <a:buSzPts val="1400"/>
              <a:buNone/>
            </a:pPr>
            <a:r>
              <a:rPr lang="tr-TR"/>
              <a:t>Bu alan, hatanın hangi sürümde olduğunu açıklar.</a:t>
            </a:r>
            <a:endParaRPr/>
          </a:p>
          <a:p>
            <a:pPr marL="0" lvl="0" indent="0" algn="l" rtl="0">
              <a:lnSpc>
                <a:spcPct val="100000"/>
              </a:lnSpc>
              <a:spcBef>
                <a:spcPts val="0"/>
              </a:spcBef>
              <a:spcAft>
                <a:spcPts val="0"/>
              </a:spcAft>
              <a:buSzPts val="1400"/>
              <a:buNone/>
            </a:pPr>
            <a:r>
              <a:rPr lang="tr-TR"/>
              <a:t>Bağlantılı Konular</a:t>
            </a:r>
            <a:endParaRPr/>
          </a:p>
          <a:p>
            <a:pPr marL="0" lvl="0" indent="0" algn="l" rtl="0">
              <a:lnSpc>
                <a:spcPct val="100000"/>
              </a:lnSpc>
              <a:spcBef>
                <a:spcPts val="0"/>
              </a:spcBef>
              <a:spcAft>
                <a:spcPts val="0"/>
              </a:spcAft>
              <a:buSzPts val="1400"/>
              <a:buNone/>
            </a:pPr>
            <a:r>
              <a:rPr lang="tr-TR"/>
              <a:t>Bu alanı kullanarak projenizdeki sorunları birbirine bağlayabilirsiniz.</a:t>
            </a:r>
            <a:endParaRPr/>
          </a:p>
          <a:p>
            <a:pPr marL="0" lvl="0" indent="0" algn="l" rtl="0">
              <a:lnSpc>
                <a:spcPct val="100000"/>
              </a:lnSpc>
              <a:spcBef>
                <a:spcPts val="0"/>
              </a:spcBef>
              <a:spcAft>
                <a:spcPts val="0"/>
              </a:spcAft>
              <a:buSzPts val="1400"/>
              <a:buNone/>
            </a:pPr>
            <a:r>
              <a:rPr lang="tr-TR"/>
              <a:t>öncelik</a:t>
            </a:r>
            <a:endParaRPr/>
          </a:p>
          <a:p>
            <a:pPr marL="0" lvl="0" indent="0" algn="l" rtl="0">
              <a:lnSpc>
                <a:spcPct val="100000"/>
              </a:lnSpc>
              <a:spcBef>
                <a:spcPts val="0"/>
              </a:spcBef>
              <a:spcAft>
                <a:spcPts val="0"/>
              </a:spcAft>
              <a:buSzPts val="1400"/>
              <a:buNone/>
            </a:pPr>
            <a:r>
              <a:rPr lang="tr-TR"/>
              <a:t>Bu alanda sorunun önceliği açıklanmaktadır.</a:t>
            </a:r>
            <a:endParaRPr/>
          </a:p>
          <a:p>
            <a:pPr marL="0" lvl="0" indent="0" algn="l" rtl="0">
              <a:lnSpc>
                <a:spcPct val="100000"/>
              </a:lnSpc>
              <a:spcBef>
                <a:spcPts val="0"/>
              </a:spcBef>
              <a:spcAft>
                <a:spcPts val="0"/>
              </a:spcAft>
              <a:buSzPts val="1400"/>
              <a:buNone/>
            </a:pPr>
            <a:r>
              <a:rPr lang="tr-TR"/>
              <a:t>vekil</a:t>
            </a:r>
            <a:endParaRPr/>
          </a:p>
          <a:p>
            <a:pPr marL="0" lvl="0" indent="0" algn="l" rtl="0">
              <a:lnSpc>
                <a:spcPct val="100000"/>
              </a:lnSpc>
              <a:spcBef>
                <a:spcPts val="0"/>
              </a:spcBef>
              <a:spcAft>
                <a:spcPts val="0"/>
              </a:spcAft>
              <a:buSzPts val="1400"/>
              <a:buNone/>
            </a:pPr>
            <a:r>
              <a:rPr lang="tr-TR"/>
              <a:t>Bu alan, sorunun atandığı kullanıcıyı temsil eder.</a:t>
            </a:r>
            <a:endParaRPr/>
          </a:p>
          <a:p>
            <a:pPr marL="0" lvl="0" indent="0" algn="l" rtl="0">
              <a:lnSpc>
                <a:spcPct val="100000"/>
              </a:lnSpc>
              <a:spcBef>
                <a:spcPts val="0"/>
              </a:spcBef>
              <a:spcAft>
                <a:spcPts val="0"/>
              </a:spcAft>
              <a:buSzPts val="1400"/>
              <a:buNone/>
            </a:pPr>
            <a:r>
              <a:rPr lang="tr-TR"/>
              <a:t>Destansı Bağlantı</a:t>
            </a:r>
            <a:endParaRPr/>
          </a:p>
          <a:p>
            <a:pPr marL="0" lvl="0" indent="0" algn="l" rtl="0">
              <a:lnSpc>
                <a:spcPct val="100000"/>
              </a:lnSpc>
              <a:spcBef>
                <a:spcPts val="0"/>
              </a:spcBef>
              <a:spcAft>
                <a:spcPts val="0"/>
              </a:spcAft>
              <a:buSzPts val="1400"/>
              <a:buNone/>
            </a:pPr>
            <a:r>
              <a:rPr lang="tr-TR"/>
              <a:t>Bu alan, sorunun ana destanını tanımlamak için ilişkisel bir bağlantıdır.</a:t>
            </a:r>
            <a:endParaRPr/>
          </a:p>
          <a:p>
            <a:pPr marL="0" lvl="0" indent="0" algn="l" rtl="0">
              <a:lnSpc>
                <a:spcPct val="100000"/>
              </a:lnSpc>
              <a:spcBef>
                <a:spcPts val="0"/>
              </a:spcBef>
              <a:spcAft>
                <a:spcPts val="0"/>
              </a:spcAft>
              <a:buSzPts val="1400"/>
              <a:buNone/>
            </a:pPr>
            <a:r>
              <a:rPr lang="tr-TR"/>
              <a:t>sürat koşusu</a:t>
            </a:r>
            <a:endParaRPr/>
          </a:p>
          <a:p>
            <a:pPr marL="0" lvl="0" indent="0" algn="l" rtl="0">
              <a:lnSpc>
                <a:spcPct val="100000"/>
              </a:lnSpc>
              <a:spcBef>
                <a:spcPts val="0"/>
              </a:spcBef>
              <a:spcAft>
                <a:spcPts val="0"/>
              </a:spcAft>
              <a:buSzPts val="1400"/>
              <a:buNone/>
            </a:pPr>
            <a:r>
              <a:rPr lang="tr-TR"/>
              <a:t>Bu alan, ilişkilendirmek istediğiniz sprint'e sorunu eklemek için kullanılır.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Bir sorunun önceliği, sorunun diğer sorunlara göre ne kadar önemli olduğunu belirler.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En yüksek</a:t>
            </a:r>
            <a:endParaRPr/>
          </a:p>
          <a:p>
            <a:pPr marL="0" lvl="0" indent="0" algn="l" rtl="0">
              <a:lnSpc>
                <a:spcPct val="100000"/>
              </a:lnSpc>
              <a:spcBef>
                <a:spcPts val="0"/>
              </a:spcBef>
              <a:spcAft>
                <a:spcPts val="0"/>
              </a:spcAft>
              <a:buSzPts val="1400"/>
              <a:buNone/>
            </a:pPr>
            <a:r>
              <a:rPr lang="tr-TR"/>
              <a:t>Bu sorun ilerlemeyi engelleyecektir.</a:t>
            </a:r>
            <a:endParaRPr/>
          </a:p>
          <a:p>
            <a:pPr marL="0" lvl="0" indent="0" algn="l" rtl="0">
              <a:lnSpc>
                <a:spcPct val="100000"/>
              </a:lnSpc>
              <a:spcBef>
                <a:spcPts val="0"/>
              </a:spcBef>
              <a:spcAft>
                <a:spcPts val="0"/>
              </a:spcAft>
              <a:buSzPts val="1400"/>
              <a:buNone/>
            </a:pPr>
            <a:r>
              <a:rPr lang="tr-TR"/>
              <a:t>    Yüksek</a:t>
            </a:r>
            <a:endParaRPr/>
          </a:p>
          <a:p>
            <a:pPr marL="0" lvl="0" indent="0" algn="l" rtl="0">
              <a:lnSpc>
                <a:spcPct val="100000"/>
              </a:lnSpc>
              <a:spcBef>
                <a:spcPts val="0"/>
              </a:spcBef>
              <a:spcAft>
                <a:spcPts val="0"/>
              </a:spcAft>
              <a:buSzPts val="1400"/>
              <a:buNone/>
            </a:pPr>
            <a:r>
              <a:rPr lang="tr-TR"/>
              <a:t>İlerlemeyi engelleyebilecek ciddi sorun.</a:t>
            </a:r>
            <a:endParaRPr/>
          </a:p>
          <a:p>
            <a:pPr marL="0" lvl="0" indent="0" algn="l" rtl="0">
              <a:lnSpc>
                <a:spcPct val="100000"/>
              </a:lnSpc>
              <a:spcBef>
                <a:spcPts val="0"/>
              </a:spcBef>
              <a:spcAft>
                <a:spcPts val="0"/>
              </a:spcAft>
              <a:buSzPts val="1400"/>
              <a:buNone/>
            </a:pPr>
            <a:r>
              <a:rPr lang="tr-TR"/>
              <a:t>    Orta</a:t>
            </a:r>
            <a:endParaRPr/>
          </a:p>
          <a:p>
            <a:pPr marL="0" lvl="0" indent="0" algn="l" rtl="0">
              <a:lnSpc>
                <a:spcPct val="100000"/>
              </a:lnSpc>
              <a:spcBef>
                <a:spcPts val="0"/>
              </a:spcBef>
              <a:spcAft>
                <a:spcPts val="0"/>
              </a:spcAft>
              <a:buSzPts val="1400"/>
              <a:buNone/>
            </a:pPr>
            <a:r>
              <a:rPr lang="tr-TR"/>
              <a:t>İlerlemeyi etkileme potansiyeline sahiptir.</a:t>
            </a:r>
            <a:endParaRPr/>
          </a:p>
          <a:p>
            <a:pPr marL="0" lvl="0" indent="0" algn="l" rtl="0">
              <a:lnSpc>
                <a:spcPct val="100000"/>
              </a:lnSpc>
              <a:spcBef>
                <a:spcPts val="0"/>
              </a:spcBef>
              <a:spcAft>
                <a:spcPts val="0"/>
              </a:spcAft>
              <a:buSzPts val="1400"/>
              <a:buNone/>
            </a:pPr>
            <a:r>
              <a:rPr lang="tr-TR"/>
              <a:t>    Düşük</a:t>
            </a:r>
            <a:endParaRPr/>
          </a:p>
          <a:p>
            <a:pPr marL="0" lvl="0" indent="0" algn="l" rtl="0">
              <a:lnSpc>
                <a:spcPct val="100000"/>
              </a:lnSpc>
              <a:spcBef>
                <a:spcPts val="0"/>
              </a:spcBef>
              <a:spcAft>
                <a:spcPts val="0"/>
              </a:spcAft>
              <a:buSzPts val="1400"/>
              <a:buNone/>
            </a:pPr>
            <a:r>
              <a:rPr lang="tr-TR"/>
              <a:t>Küçük bir sorun.</a:t>
            </a:r>
            <a:endParaRPr/>
          </a:p>
          <a:p>
            <a:pPr marL="0" lvl="0" indent="0" algn="l" rtl="0">
              <a:lnSpc>
                <a:spcPct val="100000"/>
              </a:lnSpc>
              <a:spcBef>
                <a:spcPts val="0"/>
              </a:spcBef>
              <a:spcAft>
                <a:spcPts val="0"/>
              </a:spcAft>
              <a:buSzPts val="1400"/>
              <a:buNone/>
            </a:pPr>
            <a:r>
              <a:rPr lang="tr-TR"/>
              <a:t>    En düşük</a:t>
            </a:r>
            <a:endParaRPr/>
          </a:p>
          <a:p>
            <a:pPr marL="0" lvl="0" indent="0" algn="l" rtl="0">
              <a:lnSpc>
                <a:spcPct val="100000"/>
              </a:lnSpc>
              <a:spcBef>
                <a:spcPts val="0"/>
              </a:spcBef>
              <a:spcAft>
                <a:spcPts val="0"/>
              </a:spcAft>
              <a:buSzPts val="1400"/>
              <a:buNone/>
            </a:pPr>
            <a:r>
              <a:rPr lang="tr-TR"/>
              <a:t>İlerleme üzerinde çok az etkisi olan veya hiç etkisi olmayan önemsiz bir sorun.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İş akışını ayarlayarak bir issue’nun yaşam döngüsünü tanımlayabilirsiniz. İş akışları üzerinde çalıştığınız iş süreçlerini temsil eder ve durumlarını ve geçişlerini her sorunun yaşam döngüsü içinde ayarlamanıza olanak tanır.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Durum, belirli bir zamanda bir issue’nun aşamasını temsil eder. Bir issue, belirli bir zamanda yalnızca bir durumda olabilir. Geçiş, bir durumun bir durumdan diğerine geçmesine izin veren iki durum arasındaki bağlantıdır. Bir sorun bir durumdan diğerine geçtiğinde geçiş gereklidir.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💡Tips:</a:t>
            </a:r>
            <a:endParaRPr/>
          </a:p>
          <a:p>
            <a:pPr marL="0" lvl="0" indent="0" algn="l" rtl="0">
              <a:lnSpc>
                <a:spcPct val="100000"/>
              </a:lnSpc>
              <a:spcBef>
                <a:spcPts val="0"/>
              </a:spcBef>
              <a:spcAft>
                <a:spcPts val="0"/>
              </a:spcAft>
              <a:buSzPts val="1400"/>
              <a:buNone/>
            </a:pPr>
            <a:r>
              <a:rPr lang="tr-TR"/>
              <a:t>JIRA'nın sistem iş akışı, JIRA yöneticiniz tarafından özelleştirilebilir.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The issue's position in the product backlog., B: The issue's status in the workflow., C: The position of the issue in the sprint backlog.,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B: No,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sz="1600">
                <a:solidFill>
                  <a:srgbClr val="4A86E8"/>
                </a:solidFill>
                <a:latin typeface="Proxima Nova Semibold"/>
                <a:ea typeface="Proxima Nova Semibold"/>
                <a:cs typeface="Proxima Nova Semibold"/>
                <a:sym typeface="Proxima Nova Semibold"/>
              </a:rPr>
              <a:t>Have you created your </a:t>
            </a:r>
            <a:br>
              <a:rPr lang="tr-TR" sz="1600">
                <a:solidFill>
                  <a:srgbClr val="4A86E8"/>
                </a:solidFill>
                <a:latin typeface="Proxima Nova Semibold"/>
                <a:ea typeface="Proxima Nova Semibold"/>
                <a:cs typeface="Proxima Nova Semibold"/>
                <a:sym typeface="Proxima Nova Semibold"/>
              </a:rPr>
            </a:br>
            <a:r>
              <a:rPr lang="tr-TR" sz="1600">
                <a:solidFill>
                  <a:srgbClr val="4A86E8"/>
                </a:solidFill>
                <a:latin typeface="Proxima Nova Semibold"/>
                <a:ea typeface="Proxima Nova Semibold"/>
                <a:cs typeface="Proxima Nova Semibold"/>
                <a:sym typeface="Proxima Nova Semibold"/>
              </a:rPr>
              <a:t>Jira Software Cloud site?</a:t>
            </a:r>
            <a:endParaRPr sz="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Velocity Chart, B: Burndown Chart, C: Sprint Report,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t>Temperature Check</a:t>
            </a:r>
            <a:endParaRPr b="1"/>
          </a:p>
          <a:p>
            <a:pPr marL="0" lvl="0" indent="0" algn="l" rtl="0">
              <a:lnSpc>
                <a:spcPct val="100000"/>
              </a:lnSpc>
              <a:spcBef>
                <a:spcPts val="0"/>
              </a:spcBef>
              <a:spcAft>
                <a:spcPts val="0"/>
              </a:spcAft>
              <a:buSzPts val="1400"/>
              <a:buNone/>
            </a:pPr>
            <a:r>
              <a:rPr lang="tr-TR"/>
              <a:t>Get a sense for how well your lesson resonated with your students, or how engaged they were.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Pear Deck Draggable™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Bir pano, bir veya daha fazla projeden gelen sorunları görüntüler ve size devam eden çalışmaları görüntüleme, yönetme ve raporlama konusunda esnek bir yol sunar. Jira Yazılımında üç tür pano vardır: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Scrum board: Çalışmalarını sprint olarak planlayan takımlar için. Bir biriktirme listesi backlog bir active sprint board içerir.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Kanban panosu: Work-in-progress, devam eden çalışmalarını yönetmeye ve kısıtlamaya odaklanan takımlar için. Kanban backlog seçeneğini içerir.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Yeni nesil panolar: Agile'da yeni olan takımlar için. Bu basitleştirilmiş pano ile ekibinizi çalışır hale getirin. Kurulum çok basit.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Başka birinin oluşturduğu bir kartı kullanabilir veya kendinizinkini oluşturabilirsiniz; istediğiniz kadar pano oluşturabilirsiniz. Bir projede birden fazla pano yer alabilir ve Scrum, Kanban ve agile panolarının bir kombinasyonu olabilir.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True, B: False,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Any memberof the team, B: Jira Administrator, C: Scrum Master, D: Project Lead,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Proje anahtarı, projeniz için benzersiz bir koddur.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Jira Software, proje adınıza göre otomatik olarak kısa bir proje anahtarı oluşturur.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Ancak, bu otomatik oluşturulan anahtarı kendiniz belirtmek isterseniz, değiştirebilirsiniz.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Bir backlog, projeniz için oluşturulabilecek issue’ların sorunların bir listesidir.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Backlog içinde issue sorunlar ve sprint'ler oluşturabilirsiniz.</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Ardından, bir sprint'e takımlar üzerinde çalışabilmesi için issue’lar ekleyebilirsiniz.</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5" name="Google Shape;6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8" name="Google Shape;6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2" name="Google Shape;72;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0" name="Google Shape;80;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1" name="Google Shape;8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2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91" name="Google Shape;91;p20"/>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2" name="Google Shape;92;p2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3" name="Google Shape;93;p2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96" name="Google Shape;96;p2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 name="Google Shape;97;p2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8" name="Google Shape;98;p2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01" name="Google Shape;101;p22"/>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02" name="Google Shape;102;p2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4" name="Google Shape;104;p2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5"/>
        <p:cNvGrpSpPr/>
        <p:nvPr/>
      </p:nvGrpSpPr>
      <p:grpSpPr>
        <a:xfrm>
          <a:off x="0" y="0"/>
          <a:ext cx="0" cy="0"/>
          <a:chOff x="0" y="0"/>
          <a:chExt cx="0" cy="0"/>
        </a:xfrm>
      </p:grpSpPr>
      <p:sp>
        <p:nvSpPr>
          <p:cNvPr id="106" name="Google Shape;106;p2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09" name="Google Shape;109;p23"/>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110" name="Google Shape;110;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1" name="Google Shape;111;p23"/>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112" name="Google Shape;112;p23"/>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13"/>
        <p:cNvGrpSpPr/>
        <p:nvPr/>
      </p:nvGrpSpPr>
      <p:grpSpPr>
        <a:xfrm>
          <a:off x="0" y="0"/>
          <a:ext cx="0" cy="0"/>
          <a:chOff x="0" y="0"/>
          <a:chExt cx="0" cy="0"/>
        </a:xfrm>
      </p:grpSpPr>
      <p:sp>
        <p:nvSpPr>
          <p:cNvPr id="114" name="Google Shape;114;p2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15" name="Google Shape;115;p2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6" name="Google Shape;116;p2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17" name="Google Shape;117;p2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36" name="Google Shape;36;p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8" name="Google Shape;38;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 name="Google Shape;4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7"/>
        <p:cNvGrpSpPr/>
        <p:nvPr/>
      </p:nvGrpSpPr>
      <p:grpSpPr>
        <a:xfrm>
          <a:off x="0" y="0"/>
          <a:ext cx="0" cy="0"/>
          <a:chOff x="0" y="0"/>
          <a:chExt cx="0" cy="0"/>
        </a:xfrm>
      </p:grpSpPr>
      <p:sp>
        <p:nvSpPr>
          <p:cNvPr id="48" name="Google Shape;48;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9" name="Google Shape;49;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 name="Google Shape;5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3" name="Google Shape;5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 name="Google Shape;57;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8" name="Google Shape;5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1" name="Google Shape;41;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2" name="Google Shape;4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86" name="Google Shape;86;p19"/>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7" name="Google Shape;87;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88" name="Google Shape;88;p19"/>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Y0IiwiY29udGVudEluc3RhbmNlSWQiOiIxVnF0UkZ3NDBxdWtEV0pLWGdCdHhDMkV5RFFUVUx1RFYxLWU0eVRvSzgtby81Nzg3YTk5Mi00MWQ1LTQyMjMtOTE2Ni1iYTkyZWQzOGYwOTEifQ==pearId=magic-pear-metadata-identifi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c0IiwiY29udGVudEluc3RhbmNlSWQiOiIxVnF0UkZ3NDBxdWtEV0pLWGdCdHhDMkV5RFFUVUx1RFYxLWU0eVRvSzgtby8xNzAyZTk4Yy02YTg1LTQ2MDQtYTg0YS1iNDU4NDc4YTdjZTgifQ==pearId=magic-pear-metadata-identifier"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nVzZXJzIiwiZGV2ZWxvcG1lbnQgcGxhbnMiLCJpc3N1ZXMiLCJwZXJtaXNzaW9ucyJdfQ==pearId=magic-pear-shape-identifier"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zI2IiwiY29udGVudEluc3RhbmNlSWQiOiIxVnF0UkZ3NDBxdWtEV0pLWGdCdHhDMkV5RFFUVUx1RFYxLWU0eVRvSzgtby9jZWQ2OTU0ZC0xNzhhLTQ2NWQtYjNiNi1hZWNjMzkwMTZhMzcifQ==pearId=magic-pear-metadata-identifier"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pc3N1ZSdzIHBvc2l0aW9uIGluIHRoZSBwcm9kdWN0IGJhY2tsb2cuIiwiVGhlIGlzc3VlJ3Mgc3RhdHVzIGluIHRoZSB3b3JrZmxvdy4iLCJUaGUgcG9zaXRpb24gb2YgdGhlIGlzc3VlIGluIHRoZSBzcHJpbnQgYmFja2xvZy4iXX0=pearId=magic-pear-shape-identifier" TargetMode="External"/><Relationship Id="rId5" Type="http://schemas.openxmlformats.org/officeDocument/2006/relationships/image" Target="../media/image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WI4MzMwOWFjXzBfMTYxIiwiY29udGVudEluc3RhbmNlSWQiOiIxMU5jY1FGX2hFeEF2S0JQbS1vM1EyUXdKN3pjSGtkZGZHbjctbWZlQTZDcy8zNGQyMWVmZi1kZmVmLTRjYzEtYmY3ZC1lNWIzNjk4NjU5YTIifQ==pearId=magic-pear-metadata-identifier"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5"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ESFZjX294U1FnTmFBYWNqeGJGVXRaRmdmblFJeFljd1dqWERHVHZNck9ZIiwiY29udGVudElkIjoiY3VzdG9tLXJlc3BvbnNlLW11bHRpcGxlQ2hvaWNlIiwic2xpZGVJZCI6ImdiZGIyOWIxNDI3XzBfMTg4IiwiY29udGVudEluc3RhbmNlSWQiOiIxREhWY19veFNRZ05hQWFjanhiRlV0WkZnZm5RSXhZY3dXalhER1R2TXJPWS8yNTU0ZGNkMC1mYzU3LTQ4NzgtOGU2MS0wZmNiNzBmNDIyMTcifQ==pearId=magic-pear-metadata-identifier" TargetMode="External"/><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ZlbG9jaXR5IENoYXJ0IiwiQnVybmRvd24gQ2hhcnQiLCJTcHJpbnQgUmVwb3J0Il19pearId=magic-pear-shape-identifier" TargetMode="External"/><Relationship Id="rId5" Type="http://schemas.openxmlformats.org/officeDocument/2006/relationships/image" Target="../media/image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hyperlink" Target="https://create.kahoot.it/details/scrum/bd3787ab-ac4d-41a2-9706-a9ec1b6acf9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g2IiwiY29udGVudEluc3RhbmNlSWQiOiIxVnF0UkZ3NDBxdWtEV0pLWGdCdHhDMkV5RFFUVUx1RFYxLWU0eVRvSzgtby80MGRkZjFmMS04YjgxLTRkOTItYTAxNC04OWVhNzUyMjlhNGIifQ==pearId=magic-pear-metadata-identifier"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WcXRSRnc0MHF1a0RXSktYZ0J0eEMyRXlEUVRVTHVEVjEtZTR5VG9LOC1vIiwiY29udGVudElkIjoiY3VzdG9tLXJlc3BvbnNlLW11bHRpcGxlQ2hvaWNlIiwic2xpZGVJZCI6Imc4OWJlNzM4Yjc5XzBfNjk2IiwiY29udGVudEluc3RhbmNlSWQiOiIxVnF0UkZ3NDBxdWtEV0pLWGdCdHhDMkV5RFFUVUx1RFYxLWU0eVRvSzgtby8xZjNmYjdmZS1hMDAxLTQ4YzItYTQ5MS00OWM0MGU0ZDVkZTEifQ==pearId=magic-pear-metadata-identifier"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FueSBtZW1iZXJvZiB0aGUgdGVhbSIsIkppcmEgQWRtaW5pc3RyYXRvciIsIlNjcnVtIE1hc3RlciIsIlByb2plY3QgTGVhZCJdfQ==pearId=magic-pear-shape-identifier" TargetMode="Externa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grpSp>
        <p:nvGrpSpPr>
          <p:cNvPr id="122" name="Google Shape;122;p25"/>
          <p:cNvGrpSpPr/>
          <p:nvPr/>
        </p:nvGrpSpPr>
        <p:grpSpPr>
          <a:xfrm>
            <a:off x="5122427" y="668001"/>
            <a:ext cx="3841143" cy="3893303"/>
            <a:chOff x="5122427" y="668001"/>
            <a:chExt cx="3841143" cy="3893303"/>
          </a:xfrm>
        </p:grpSpPr>
        <p:grpSp>
          <p:nvGrpSpPr>
            <p:cNvPr id="123" name="Google Shape;123;p25"/>
            <p:cNvGrpSpPr/>
            <p:nvPr/>
          </p:nvGrpSpPr>
          <p:grpSpPr>
            <a:xfrm>
              <a:off x="5144045" y="893590"/>
              <a:ext cx="2833667" cy="2964311"/>
              <a:chOff x="3860721" y="1330073"/>
              <a:chExt cx="3544299" cy="3707706"/>
            </a:xfrm>
          </p:grpSpPr>
          <p:sp>
            <p:nvSpPr>
              <p:cNvPr id="124" name="Google Shape;124;p25"/>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5"/>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5"/>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5"/>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5"/>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5"/>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5"/>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5"/>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5"/>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5"/>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5"/>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5"/>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5"/>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5"/>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5"/>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5"/>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5"/>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5"/>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5"/>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5"/>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5"/>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5"/>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5"/>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5"/>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5"/>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5"/>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5"/>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5"/>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5"/>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5"/>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5"/>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5"/>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5"/>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5"/>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5"/>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5"/>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5"/>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5"/>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5"/>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5"/>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5"/>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5"/>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5"/>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5"/>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5"/>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5"/>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5"/>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5"/>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5"/>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5"/>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5"/>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5"/>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5"/>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5"/>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5"/>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5"/>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5"/>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5"/>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5"/>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5"/>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5"/>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5"/>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5"/>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5"/>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5"/>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5"/>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5"/>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5"/>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5"/>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5"/>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5"/>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5"/>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5"/>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5"/>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5"/>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5"/>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5"/>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5"/>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5"/>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5"/>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5"/>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25"/>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5"/>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5"/>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5"/>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5"/>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5"/>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5"/>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5"/>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5"/>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5"/>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5"/>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5"/>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5"/>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5"/>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5"/>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5"/>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5"/>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5"/>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5"/>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5"/>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5"/>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5"/>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5"/>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5"/>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5"/>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5"/>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1" name="Google Shape;231;p25"/>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5"/>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5"/>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5"/>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5"/>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25"/>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25"/>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5"/>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5"/>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5"/>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5"/>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5"/>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5"/>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5"/>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5"/>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5"/>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5"/>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5"/>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5"/>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5"/>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5"/>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5"/>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5"/>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25"/>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25"/>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5"/>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5"/>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5"/>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5"/>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5"/>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5"/>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2" name="Google Shape;262;p25"/>
            <p:cNvGrpSpPr/>
            <p:nvPr/>
          </p:nvGrpSpPr>
          <p:grpSpPr>
            <a:xfrm flipH="1">
              <a:off x="5678143" y="1227582"/>
              <a:ext cx="345795" cy="1043508"/>
              <a:chOff x="5678143" y="1151382"/>
              <a:chExt cx="345795" cy="1043508"/>
            </a:xfrm>
          </p:grpSpPr>
          <p:sp>
            <p:nvSpPr>
              <p:cNvPr id="263" name="Google Shape;263;p25"/>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5"/>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5"/>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5"/>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5"/>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5"/>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5"/>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5"/>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5"/>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5"/>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5"/>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5"/>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5"/>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5"/>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5"/>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5"/>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5"/>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0" name="Google Shape;280;p25"/>
            <p:cNvGrpSpPr/>
            <p:nvPr/>
          </p:nvGrpSpPr>
          <p:grpSpPr>
            <a:xfrm>
              <a:off x="5122427" y="3292365"/>
              <a:ext cx="823270" cy="1268939"/>
              <a:chOff x="5490177" y="3555452"/>
              <a:chExt cx="823270" cy="1268939"/>
            </a:xfrm>
          </p:grpSpPr>
          <p:sp>
            <p:nvSpPr>
              <p:cNvPr id="281" name="Google Shape;281;p25"/>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5"/>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5"/>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5"/>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5"/>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25"/>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5"/>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5"/>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5"/>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5"/>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5"/>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5"/>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5"/>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5"/>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5"/>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5"/>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5"/>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5"/>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5"/>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5"/>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5"/>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5"/>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5"/>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5"/>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5"/>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5"/>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5"/>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5"/>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5"/>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5"/>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5"/>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2" name="Google Shape;312;p25"/>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5"/>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5"/>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5"/>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5"/>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5"/>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5"/>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5"/>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5"/>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5"/>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25"/>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25"/>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5"/>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5"/>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5"/>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5"/>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25"/>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25"/>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5"/>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5"/>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5"/>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5"/>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25"/>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5"/>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25"/>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25"/>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5"/>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5"/>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5"/>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5"/>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5"/>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5"/>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5"/>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5"/>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5"/>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5"/>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48" name="Google Shape;348;p25"/>
            <p:cNvGrpSpPr/>
            <p:nvPr/>
          </p:nvGrpSpPr>
          <p:grpSpPr>
            <a:xfrm>
              <a:off x="6544681" y="927100"/>
              <a:ext cx="264551" cy="200503"/>
              <a:chOff x="6621095" y="1452181"/>
              <a:chExt cx="330894" cy="250785"/>
            </a:xfrm>
          </p:grpSpPr>
          <p:sp>
            <p:nvSpPr>
              <p:cNvPr id="349" name="Google Shape;349;p2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54" name="Google Shape;354;p25"/>
            <p:cNvGrpSpPr/>
            <p:nvPr/>
          </p:nvGrpSpPr>
          <p:grpSpPr>
            <a:xfrm>
              <a:off x="7210360" y="1314224"/>
              <a:ext cx="264551" cy="200503"/>
              <a:chOff x="6621095" y="1452181"/>
              <a:chExt cx="330894" cy="250785"/>
            </a:xfrm>
          </p:grpSpPr>
          <p:sp>
            <p:nvSpPr>
              <p:cNvPr id="355" name="Google Shape;355;p2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0" name="Google Shape;360;p25"/>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5"/>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2" name="Google Shape;362;p25"/>
            <p:cNvGrpSpPr/>
            <p:nvPr/>
          </p:nvGrpSpPr>
          <p:grpSpPr>
            <a:xfrm flipH="1">
              <a:off x="8183211" y="2407472"/>
              <a:ext cx="780359" cy="1195999"/>
              <a:chOff x="3975528" y="3303922"/>
              <a:chExt cx="780359" cy="1195999"/>
            </a:xfrm>
          </p:grpSpPr>
          <p:sp>
            <p:nvSpPr>
              <p:cNvPr id="363" name="Google Shape;363;p25"/>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25"/>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5"/>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5"/>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25"/>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2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5"/>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25"/>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25"/>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2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2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25"/>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25"/>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25"/>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25"/>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25"/>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25"/>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25"/>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25"/>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25"/>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25"/>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25"/>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25"/>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89" name="Google Shape;389;p25"/>
              <p:cNvGrpSpPr/>
              <p:nvPr/>
            </p:nvGrpSpPr>
            <p:grpSpPr>
              <a:xfrm flipH="1">
                <a:off x="4321768" y="3621401"/>
                <a:ext cx="239006" cy="181217"/>
                <a:chOff x="6621095" y="1452181"/>
                <a:chExt cx="330894" cy="250785"/>
              </a:xfrm>
            </p:grpSpPr>
            <p:sp>
              <p:nvSpPr>
                <p:cNvPr id="390" name="Google Shape;390;p2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2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2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2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2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5" name="Google Shape;395;p25"/>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25"/>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97" name="Google Shape;397;p25"/>
          <p:cNvSpPr txBox="1"/>
          <p:nvPr/>
        </p:nvSpPr>
        <p:spPr>
          <a:xfrm>
            <a:off x="1090750" y="1930575"/>
            <a:ext cx="4948200" cy="1416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4800"/>
              <a:buFont typeface="Arial"/>
              <a:buNone/>
            </a:pPr>
            <a:r>
              <a:rPr lang="tr-TR" sz="4800" b="0" i="0" u="none" strike="noStrike" cap="none">
                <a:solidFill>
                  <a:srgbClr val="741B47"/>
                </a:solidFill>
                <a:latin typeface="Raleway Medium"/>
                <a:ea typeface="Raleway Medium"/>
                <a:cs typeface="Raleway Medium"/>
                <a:sym typeface="Raleway Medium"/>
              </a:rPr>
              <a:t>Jira Software</a:t>
            </a:r>
            <a:endParaRPr sz="4800" b="0" i="0" u="none" strike="noStrike" cap="none">
              <a:solidFill>
                <a:srgbClr val="741B47"/>
              </a:solidFill>
              <a:latin typeface="Raleway Medium"/>
              <a:ea typeface="Raleway Medium"/>
              <a:cs typeface="Raleway Medium"/>
              <a:sym typeface="Raleway Medium"/>
            </a:endParaRPr>
          </a:p>
          <a:p>
            <a:pPr marL="0" marR="0" lvl="0" indent="0" algn="l" rtl="0">
              <a:lnSpc>
                <a:spcPct val="90000"/>
              </a:lnSpc>
              <a:spcBef>
                <a:spcPts val="0"/>
              </a:spcBef>
              <a:spcAft>
                <a:spcPts val="0"/>
              </a:spcAft>
              <a:buClr>
                <a:srgbClr val="000000"/>
              </a:buClr>
              <a:buSzPts val="2200"/>
              <a:buFont typeface="Arial"/>
              <a:buNone/>
            </a:pPr>
            <a:r>
              <a:rPr lang="tr-TR" sz="2200" b="0" i="0" u="none" strike="noStrike" cap="none">
                <a:solidFill>
                  <a:srgbClr val="741B47"/>
                </a:solidFill>
                <a:latin typeface="Raleway Medium"/>
                <a:ea typeface="Raleway Medium"/>
                <a:cs typeface="Raleway Medium"/>
                <a:sym typeface="Raleway Medium"/>
              </a:rPr>
              <a:t>Jira Software for Scrum</a:t>
            </a:r>
            <a:endParaRPr sz="2200" b="0" i="0" u="none" strike="noStrike" cap="none">
              <a:solidFill>
                <a:srgbClr val="741B47"/>
              </a:solidFill>
              <a:latin typeface="Raleway Medium"/>
              <a:ea typeface="Raleway Medium"/>
              <a:cs typeface="Raleway Medium"/>
              <a:sym typeface="Raleway Medium"/>
            </a:endParaRPr>
          </a:p>
        </p:txBody>
      </p:sp>
      <p:pic>
        <p:nvPicPr>
          <p:cNvPr id="398" name="Google Shape;398;p25"/>
          <p:cNvPicPr preferRelativeResize="0"/>
          <p:nvPr/>
        </p:nvPicPr>
        <p:blipFill rotWithShape="1">
          <a:blip r:embed="rId3">
            <a:alphaModFix/>
          </a:blip>
          <a:srcRect r="86824"/>
          <a:stretch/>
        </p:blipFill>
        <p:spPr>
          <a:xfrm>
            <a:off x="2262925" y="823100"/>
            <a:ext cx="1206500" cy="119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80"/>
        <p:cNvGrpSpPr/>
        <p:nvPr/>
      </p:nvGrpSpPr>
      <p:grpSpPr>
        <a:xfrm>
          <a:off x="0" y="0"/>
          <a:ext cx="0" cy="0"/>
          <a:chOff x="0" y="0"/>
          <a:chExt cx="0" cy="0"/>
        </a:xfrm>
      </p:grpSpPr>
      <p:sp>
        <p:nvSpPr>
          <p:cNvPr id="481" name="Google Shape;481;p3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5"/>
          <p:cNvSpPr txBox="1"/>
          <p:nvPr/>
        </p:nvSpPr>
        <p:spPr>
          <a:xfrm>
            <a:off x="664725" y="2056150"/>
            <a:ext cx="54018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err="1">
                <a:solidFill>
                  <a:srgbClr val="4A86E8"/>
                </a:solidFill>
                <a:latin typeface="Proxima Nova Semibold"/>
                <a:ea typeface="Proxima Nova Semibold"/>
                <a:cs typeface="Proxima Nova Semibold"/>
                <a:sym typeface="Proxima Nova Semibold"/>
              </a:rPr>
              <a:t>All</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members</a:t>
            </a:r>
            <a:r>
              <a:rPr lang="tr-TR" sz="3100" b="0" i="0" u="none" strike="noStrike" cap="none" dirty="0">
                <a:solidFill>
                  <a:srgbClr val="4A86E8"/>
                </a:solidFill>
                <a:latin typeface="Proxima Nova Semibold"/>
                <a:ea typeface="Proxima Nova Semibold"/>
                <a:cs typeface="Proxima Nova Semibold"/>
                <a:sym typeface="Proxima Nova Semibold"/>
              </a:rPr>
              <a:t> of </a:t>
            </a:r>
            <a:r>
              <a:rPr lang="tr-TR" sz="3100" b="0" i="0" u="none" strike="noStrike" cap="none" dirty="0" err="1">
                <a:solidFill>
                  <a:srgbClr val="4A86E8"/>
                </a:solidFill>
                <a:latin typeface="Proxima Nova Semibold"/>
                <a:ea typeface="Proxima Nova Semibold"/>
                <a:cs typeface="Proxima Nova Semibold"/>
                <a:sym typeface="Proxima Nova Semibold"/>
              </a:rPr>
              <a:t>the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team</a:t>
            </a:r>
            <a:r>
              <a:rPr lang="tr-TR" sz="3100" b="0" i="0" u="none" strike="noStrike" cap="none" dirty="0">
                <a:solidFill>
                  <a:srgbClr val="4A86E8"/>
                </a:solidFill>
                <a:latin typeface="Proxima Nova Semibold"/>
                <a:ea typeface="Proxima Nova Semibold"/>
                <a:cs typeface="Proxima Nova Semibold"/>
                <a:sym typeface="Proxima Nova Semibold"/>
              </a:rPr>
              <a:t> can </a:t>
            </a:r>
            <a:r>
              <a:rPr lang="tr-TR" sz="3100" b="0" i="0" u="none" strike="noStrike" cap="none" dirty="0" err="1">
                <a:solidFill>
                  <a:srgbClr val="4A86E8"/>
                </a:solidFill>
                <a:latin typeface="Proxima Nova Semibold"/>
                <a:ea typeface="Proxima Nova Semibold"/>
                <a:cs typeface="Proxima Nova Semibold"/>
                <a:sym typeface="Proxima Nova Semibold"/>
              </a:rPr>
              <a:t>view</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and</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use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the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boards</a:t>
            </a:r>
            <a:r>
              <a:rPr lang="tr-TR" sz="3100" b="0" i="0" u="none" strike="noStrike" cap="none" dirty="0">
                <a:solidFill>
                  <a:srgbClr val="4A86E8"/>
                </a:solidFill>
                <a:latin typeface="Proxima Nova Semibold"/>
                <a:ea typeface="Proxima Nova Semibold"/>
                <a:cs typeface="Proxima Nova Semibold"/>
                <a:sym typeface="Proxima Nova Semibold"/>
              </a:rPr>
              <a:t>.</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483" name="Google Shape;483;p35"/>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484" name="Google Shape;484;p35"/>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485" name="Google Shape;485;p35"/>
          <p:cNvPicPr preferRelativeResize="0"/>
          <p:nvPr/>
        </p:nvPicPr>
        <p:blipFill rotWithShape="1">
          <a:blip r:embed="rId5">
            <a:alphaModFix/>
          </a:blip>
          <a:srcRect/>
          <a:stretch/>
        </p:blipFill>
        <p:spPr>
          <a:xfrm>
            <a:off x="1736050" y="849625"/>
            <a:ext cx="1206525" cy="1206525"/>
          </a:xfrm>
          <a:prstGeom prst="rect">
            <a:avLst/>
          </a:prstGeom>
          <a:noFill/>
          <a:ln>
            <a:noFill/>
          </a:ln>
        </p:spPr>
      </p:pic>
      <p:pic>
        <p:nvPicPr>
          <p:cNvPr id="486" name="Google Shape;486;p35"/>
          <p:cNvPicPr preferRelativeResize="0"/>
          <p:nvPr/>
        </p:nvPicPr>
        <p:blipFill rotWithShape="1">
          <a:blip r:embed="rId6">
            <a:alphaModFix/>
          </a:blip>
          <a:srcRect/>
          <a:stretch/>
        </p:blipFill>
        <p:spPr>
          <a:xfrm rot="-10345301">
            <a:off x="3546850" y="832425"/>
            <a:ext cx="1206526" cy="1206526"/>
          </a:xfrm>
          <a:prstGeom prst="rect">
            <a:avLst/>
          </a:prstGeom>
          <a:noFill/>
          <a:ln>
            <a:noFill/>
          </a:ln>
        </p:spPr>
      </p:pic>
      <p:pic>
        <p:nvPicPr>
          <p:cNvPr id="487" name="Google Shape;487;p35">
            <a:hlinkClick r:id="rId7"/>
          </p:cNvPr>
          <p:cNvPicPr preferRelativeResize="0"/>
          <p:nvPr/>
        </p:nvPicPr>
        <p:blipFill rotWithShape="1">
          <a:blip r:embed="rId8">
            <a:alphaModFix/>
          </a:blip>
          <a:srcRect/>
          <a:stretch/>
        </p:blipFill>
        <p:spPr>
          <a:xfrm>
            <a:off x="0" y="4429125"/>
            <a:ext cx="9144000" cy="714375"/>
          </a:xfrm>
          <a:prstGeom prst="rect">
            <a:avLst/>
          </a:prstGeom>
          <a:noFill/>
          <a:ln>
            <a:noFill/>
          </a:ln>
        </p:spPr>
      </p:pic>
      <p:sp>
        <p:nvSpPr>
          <p:cNvPr id="488" name="Google Shape;488;p35">
            <a:hlinkClick r:id="rId9"/>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6"/>
          <p:cNvSpPr txBox="1">
            <a:spLocks noGrp="1"/>
          </p:cNvSpPr>
          <p:nvPr>
            <p:ph type="ctrTitle"/>
          </p:nvPr>
        </p:nvSpPr>
        <p:spPr>
          <a:xfrm>
            <a:off x="1068875" y="2317500"/>
            <a:ext cx="6387900" cy="5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Issues</a:t>
            </a:r>
            <a:endParaRPr sz="3600">
              <a:solidFill>
                <a:srgbClr val="741B47"/>
              </a:solidFill>
              <a:latin typeface="Raleway Medium"/>
              <a:ea typeface="Raleway Medium"/>
              <a:cs typeface="Raleway Medium"/>
              <a:sym typeface="Raleway Medium"/>
            </a:endParaRPr>
          </a:p>
        </p:txBody>
      </p:sp>
      <p:sp>
        <p:nvSpPr>
          <p:cNvPr id="494" name="Google Shape;494;p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500" name="Google Shape;500;p37"/>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an Issue?</a:t>
            </a:r>
            <a:endParaRPr/>
          </a:p>
        </p:txBody>
      </p:sp>
      <p:sp>
        <p:nvSpPr>
          <p:cNvPr id="501" name="Google Shape;501;p37"/>
          <p:cNvSpPr/>
          <p:nvPr/>
        </p:nvSpPr>
        <p:spPr>
          <a:xfrm>
            <a:off x="597900" y="857250"/>
            <a:ext cx="7948200" cy="847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tr-TR" sz="2200" b="0" i="0" u="none" strike="noStrike" cap="none">
                <a:solidFill>
                  <a:srgbClr val="4A1E1E"/>
                </a:solidFill>
                <a:latin typeface="Montserrat"/>
                <a:ea typeface="Montserrat"/>
                <a:cs typeface="Montserrat"/>
                <a:sym typeface="Montserrat"/>
              </a:rPr>
              <a:t>In Jira, teams use </a:t>
            </a:r>
            <a:r>
              <a:rPr lang="tr-TR" sz="2200" b="1" i="0" u="none" strike="noStrike" cap="none">
                <a:solidFill>
                  <a:srgbClr val="4A1E1E"/>
                </a:solidFill>
                <a:latin typeface="Montserrat"/>
                <a:ea typeface="Montserrat"/>
                <a:cs typeface="Montserrat"/>
                <a:sym typeface="Montserrat"/>
              </a:rPr>
              <a:t>issues </a:t>
            </a:r>
            <a:r>
              <a:rPr lang="tr-TR" sz="2200" b="0" i="0" u="none" strike="noStrike" cap="none">
                <a:solidFill>
                  <a:srgbClr val="4A1E1E"/>
                </a:solidFill>
                <a:latin typeface="Montserrat"/>
                <a:ea typeface="Montserrat"/>
                <a:cs typeface="Montserrat"/>
                <a:sym typeface="Montserrat"/>
              </a:rPr>
              <a:t>to track individual pieces of work that must be completed.</a:t>
            </a:r>
            <a:endParaRPr sz="2200" b="0" i="0" u="none" strike="noStrike" cap="none">
              <a:solidFill>
                <a:srgbClr val="000000"/>
              </a:solidFill>
              <a:latin typeface="Montserrat"/>
              <a:ea typeface="Montserrat"/>
              <a:cs typeface="Montserrat"/>
              <a:sym typeface="Montserrat"/>
            </a:endParaRPr>
          </a:p>
        </p:txBody>
      </p:sp>
      <p:pic>
        <p:nvPicPr>
          <p:cNvPr id="502" name="Google Shape;502;p37"/>
          <p:cNvPicPr preferRelativeResize="0"/>
          <p:nvPr/>
        </p:nvPicPr>
        <p:blipFill rotWithShape="1">
          <a:blip r:embed="rId3">
            <a:alphaModFix/>
          </a:blip>
          <a:srcRect/>
          <a:stretch/>
        </p:blipFill>
        <p:spPr>
          <a:xfrm>
            <a:off x="1728775" y="1941300"/>
            <a:ext cx="5686425"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508" name="Google Shape;508;p38"/>
          <p:cNvSpPr txBox="1">
            <a:spLocks noGrp="1"/>
          </p:cNvSpPr>
          <p:nvPr>
            <p:ph type="title"/>
          </p:nvPr>
        </p:nvSpPr>
        <p:spPr>
          <a:xfrm>
            <a:off x="431800" y="173800"/>
            <a:ext cx="5640900" cy="521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Types</a:t>
            </a:r>
            <a:endParaRPr sz="4000">
              <a:solidFill>
                <a:srgbClr val="741B47"/>
              </a:solidFill>
              <a:latin typeface="Raleway Medium"/>
              <a:ea typeface="Raleway Medium"/>
              <a:cs typeface="Raleway Medium"/>
              <a:sym typeface="Raleway Medium"/>
            </a:endParaRPr>
          </a:p>
        </p:txBody>
      </p:sp>
      <p:pic>
        <p:nvPicPr>
          <p:cNvPr id="509" name="Google Shape;509;p38"/>
          <p:cNvPicPr preferRelativeResize="0"/>
          <p:nvPr/>
        </p:nvPicPr>
        <p:blipFill rotWithShape="1">
          <a:blip r:embed="rId3">
            <a:alphaModFix/>
          </a:blip>
          <a:srcRect/>
          <a:stretch/>
        </p:blipFill>
        <p:spPr>
          <a:xfrm>
            <a:off x="-266571" y="928204"/>
            <a:ext cx="4907209" cy="3498208"/>
          </a:xfrm>
          <a:prstGeom prst="rect">
            <a:avLst/>
          </a:prstGeom>
          <a:noFill/>
          <a:ln>
            <a:noFill/>
          </a:ln>
        </p:spPr>
      </p:pic>
      <p:sp>
        <p:nvSpPr>
          <p:cNvPr id="510" name="Google Shape;510;p38"/>
          <p:cNvSpPr txBox="1"/>
          <p:nvPr/>
        </p:nvSpPr>
        <p:spPr>
          <a:xfrm>
            <a:off x="4285225" y="3122053"/>
            <a:ext cx="4554000" cy="615000"/>
          </a:xfrm>
          <a:prstGeom prst="rect">
            <a:avLst/>
          </a:prstGeom>
          <a:solidFill>
            <a:srgbClr val="D0E0E3"/>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tr-TR" sz="1600" b="1" i="0" u="none" strike="noStrike" cap="none">
                <a:solidFill>
                  <a:srgbClr val="5600FB"/>
                </a:solidFill>
                <a:latin typeface="Arial"/>
                <a:ea typeface="Arial"/>
                <a:cs typeface="Arial"/>
                <a:sym typeface="Arial"/>
              </a:rPr>
              <a:t>Subtask</a:t>
            </a:r>
            <a:r>
              <a:rPr lang="tr-TR" sz="1600" b="1" i="0" u="none" strike="noStrike" cap="none">
                <a:solidFill>
                  <a:srgbClr val="000000"/>
                </a:solidFill>
                <a:latin typeface="Arial"/>
                <a:ea typeface="Arial"/>
                <a:cs typeface="Arial"/>
                <a:sym typeface="Arial"/>
              </a:rPr>
              <a:t>: A subtask can be considered as a smaller piece of a story.</a:t>
            </a:r>
            <a:endParaRPr sz="1400" b="1" i="0" u="none" strike="noStrike" cap="none">
              <a:solidFill>
                <a:srgbClr val="000000"/>
              </a:solidFill>
              <a:latin typeface="Arial"/>
              <a:ea typeface="Arial"/>
              <a:cs typeface="Arial"/>
              <a:sym typeface="Arial"/>
            </a:endParaRPr>
          </a:p>
        </p:txBody>
      </p:sp>
      <p:pic>
        <p:nvPicPr>
          <p:cNvPr id="511" name="Google Shape;511;p38"/>
          <p:cNvPicPr preferRelativeResize="0"/>
          <p:nvPr/>
        </p:nvPicPr>
        <p:blipFill rotWithShape="1">
          <a:blip r:embed="rId4">
            <a:alphaModFix/>
          </a:blip>
          <a:srcRect/>
          <a:stretch/>
        </p:blipFill>
        <p:spPr>
          <a:xfrm>
            <a:off x="2731375" y="3904063"/>
            <a:ext cx="360000" cy="360000"/>
          </a:xfrm>
          <a:prstGeom prst="rect">
            <a:avLst/>
          </a:prstGeom>
          <a:noFill/>
          <a:ln>
            <a:noFill/>
          </a:ln>
        </p:spPr>
      </p:pic>
      <p:pic>
        <p:nvPicPr>
          <p:cNvPr id="512" name="Google Shape;512;p38"/>
          <p:cNvPicPr preferRelativeResize="0"/>
          <p:nvPr/>
        </p:nvPicPr>
        <p:blipFill rotWithShape="1">
          <a:blip r:embed="rId5">
            <a:alphaModFix/>
          </a:blip>
          <a:srcRect/>
          <a:stretch/>
        </p:blipFill>
        <p:spPr>
          <a:xfrm>
            <a:off x="2007038" y="1089663"/>
            <a:ext cx="360000" cy="360000"/>
          </a:xfrm>
          <a:prstGeom prst="rect">
            <a:avLst/>
          </a:prstGeom>
          <a:noFill/>
          <a:ln>
            <a:noFill/>
          </a:ln>
        </p:spPr>
      </p:pic>
      <p:pic>
        <p:nvPicPr>
          <p:cNvPr id="513" name="Google Shape;513;p38"/>
          <p:cNvPicPr preferRelativeResize="0"/>
          <p:nvPr/>
        </p:nvPicPr>
        <p:blipFill rotWithShape="1">
          <a:blip r:embed="rId6">
            <a:alphaModFix/>
          </a:blip>
          <a:srcRect/>
          <a:stretch/>
        </p:blipFill>
        <p:spPr>
          <a:xfrm>
            <a:off x="1305425" y="3904063"/>
            <a:ext cx="360000" cy="360000"/>
          </a:xfrm>
          <a:prstGeom prst="rect">
            <a:avLst/>
          </a:prstGeom>
          <a:noFill/>
          <a:ln>
            <a:noFill/>
          </a:ln>
        </p:spPr>
      </p:pic>
      <p:pic>
        <p:nvPicPr>
          <p:cNvPr id="514" name="Google Shape;514;p38"/>
          <p:cNvPicPr preferRelativeResize="0"/>
          <p:nvPr/>
        </p:nvPicPr>
        <p:blipFill rotWithShape="1">
          <a:blip r:embed="rId7">
            <a:alphaModFix/>
          </a:blip>
          <a:srcRect/>
          <a:stretch/>
        </p:blipFill>
        <p:spPr>
          <a:xfrm>
            <a:off x="844225" y="1921838"/>
            <a:ext cx="360000" cy="360000"/>
          </a:xfrm>
          <a:prstGeom prst="rect">
            <a:avLst/>
          </a:prstGeom>
          <a:noFill/>
          <a:ln>
            <a:noFill/>
          </a:ln>
        </p:spPr>
      </p:pic>
      <p:pic>
        <p:nvPicPr>
          <p:cNvPr id="515" name="Google Shape;515;p38"/>
          <p:cNvPicPr preferRelativeResize="0"/>
          <p:nvPr/>
        </p:nvPicPr>
        <p:blipFill rotWithShape="1">
          <a:blip r:embed="rId8">
            <a:alphaModFix/>
          </a:blip>
          <a:srcRect/>
          <a:stretch/>
        </p:blipFill>
        <p:spPr>
          <a:xfrm>
            <a:off x="3200400" y="1921838"/>
            <a:ext cx="360000" cy="360000"/>
          </a:xfrm>
          <a:prstGeom prst="rect">
            <a:avLst/>
          </a:prstGeom>
          <a:noFill/>
          <a:ln>
            <a:noFill/>
          </a:ln>
        </p:spPr>
      </p:pic>
      <p:sp>
        <p:nvSpPr>
          <p:cNvPr id="516" name="Google Shape;516;p38"/>
          <p:cNvSpPr txBox="1"/>
          <p:nvPr/>
        </p:nvSpPr>
        <p:spPr>
          <a:xfrm>
            <a:off x="4285225" y="554800"/>
            <a:ext cx="4554000" cy="615000"/>
          </a:xfrm>
          <a:prstGeom prst="rect">
            <a:avLst/>
          </a:prstGeom>
          <a:solidFill>
            <a:srgbClr val="B4A7D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tr-TR" sz="1600" b="1" i="0" u="none" strike="noStrike" cap="none">
                <a:solidFill>
                  <a:srgbClr val="5600FB"/>
                </a:solidFill>
                <a:latin typeface="Arial"/>
                <a:ea typeface="Arial"/>
                <a:cs typeface="Arial"/>
                <a:sym typeface="Arial"/>
              </a:rPr>
              <a:t>Epic	</a:t>
            </a:r>
            <a:r>
              <a:rPr lang="tr-TR" sz="1600" b="1" i="0" u="none" strike="noStrike" cap="none">
                <a:solidFill>
                  <a:srgbClr val="000000"/>
                </a:solidFill>
                <a:latin typeface="Arial"/>
                <a:ea typeface="Arial"/>
                <a:cs typeface="Arial"/>
                <a:sym typeface="Arial"/>
              </a:rPr>
              <a:t>: An epic is a set of jobs that can be divided into manageable user stories.</a:t>
            </a:r>
            <a:endParaRPr sz="1400" b="1" i="0" u="none" strike="noStrike" cap="none">
              <a:solidFill>
                <a:srgbClr val="000000"/>
              </a:solidFill>
              <a:latin typeface="Arial"/>
              <a:ea typeface="Arial"/>
              <a:cs typeface="Arial"/>
              <a:sym typeface="Arial"/>
            </a:endParaRPr>
          </a:p>
        </p:txBody>
      </p:sp>
      <p:sp>
        <p:nvSpPr>
          <p:cNvPr id="517" name="Google Shape;517;p38"/>
          <p:cNvSpPr txBox="1"/>
          <p:nvPr/>
        </p:nvSpPr>
        <p:spPr>
          <a:xfrm>
            <a:off x="4285225" y="2266306"/>
            <a:ext cx="4554000" cy="615000"/>
          </a:xfrm>
          <a:prstGeom prst="rect">
            <a:avLst/>
          </a:prstGeom>
          <a:solidFill>
            <a:srgbClr val="CAE5F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tr-TR" sz="1600" b="1" i="0" u="none" strike="noStrike" cap="none">
                <a:solidFill>
                  <a:srgbClr val="5600FB"/>
                </a:solidFill>
                <a:latin typeface="Arial"/>
                <a:ea typeface="Arial"/>
                <a:cs typeface="Arial"/>
                <a:sym typeface="Arial"/>
              </a:rPr>
              <a:t>Task	</a:t>
            </a:r>
            <a:r>
              <a:rPr lang="tr-TR" sz="1600" b="1" i="0" u="none" strike="noStrike" cap="none">
                <a:solidFill>
                  <a:srgbClr val="000000"/>
                </a:solidFill>
                <a:latin typeface="Arial"/>
                <a:ea typeface="Arial"/>
                <a:cs typeface="Arial"/>
                <a:sym typeface="Arial"/>
              </a:rPr>
              <a:t>: A task represents the job that needs to be done.</a:t>
            </a:r>
            <a:endParaRPr sz="1400" b="1" i="0" u="none" strike="noStrike" cap="none">
              <a:solidFill>
                <a:srgbClr val="000000"/>
              </a:solidFill>
              <a:latin typeface="Arial"/>
              <a:ea typeface="Arial"/>
              <a:cs typeface="Arial"/>
              <a:sym typeface="Arial"/>
            </a:endParaRPr>
          </a:p>
        </p:txBody>
      </p:sp>
      <p:sp>
        <p:nvSpPr>
          <p:cNvPr id="518" name="Google Shape;518;p38"/>
          <p:cNvSpPr txBox="1"/>
          <p:nvPr/>
        </p:nvSpPr>
        <p:spPr>
          <a:xfrm>
            <a:off x="4285225" y="1410541"/>
            <a:ext cx="4554000" cy="615000"/>
          </a:xfrm>
          <a:prstGeom prst="rect">
            <a:avLst/>
          </a:prstGeom>
          <a:solidFill>
            <a:srgbClr val="B6D7A8"/>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tr-TR" sz="1600" b="1" i="0" u="none" strike="noStrike" cap="none">
                <a:solidFill>
                  <a:srgbClr val="5600FB"/>
                </a:solidFill>
                <a:latin typeface="Arial"/>
                <a:ea typeface="Arial"/>
                <a:cs typeface="Arial"/>
                <a:sym typeface="Arial"/>
              </a:rPr>
              <a:t>Story	</a:t>
            </a:r>
            <a:r>
              <a:rPr lang="tr-TR" sz="1600" b="1" i="0" u="none" strike="noStrike" cap="none">
                <a:solidFill>
                  <a:srgbClr val="000000"/>
                </a:solidFill>
                <a:latin typeface="Arial"/>
                <a:ea typeface="Arial"/>
                <a:cs typeface="Arial"/>
                <a:sym typeface="Arial"/>
              </a:rPr>
              <a:t>: A story is a short requirement written from an end-user perspective.</a:t>
            </a:r>
            <a:endParaRPr sz="1400" b="1" i="0" u="none" strike="noStrike" cap="none">
              <a:solidFill>
                <a:srgbClr val="000000"/>
              </a:solidFill>
              <a:latin typeface="Arial"/>
              <a:ea typeface="Arial"/>
              <a:cs typeface="Arial"/>
              <a:sym typeface="Arial"/>
            </a:endParaRPr>
          </a:p>
        </p:txBody>
      </p:sp>
      <p:sp>
        <p:nvSpPr>
          <p:cNvPr id="519" name="Google Shape;519;p38"/>
          <p:cNvSpPr txBox="1"/>
          <p:nvPr/>
        </p:nvSpPr>
        <p:spPr>
          <a:xfrm>
            <a:off x="4285225" y="3977800"/>
            <a:ext cx="4554000" cy="615000"/>
          </a:xfrm>
          <a:prstGeom prst="rect">
            <a:avLst/>
          </a:prstGeom>
          <a:solidFill>
            <a:srgbClr val="EA9999"/>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tr-TR" sz="1600" b="1" i="0" u="none" strike="noStrike" cap="none">
                <a:solidFill>
                  <a:srgbClr val="5600FB"/>
                </a:solidFill>
                <a:latin typeface="Arial"/>
                <a:ea typeface="Arial"/>
                <a:cs typeface="Arial"/>
                <a:sym typeface="Arial"/>
              </a:rPr>
              <a:t>Bug	</a:t>
            </a:r>
            <a:r>
              <a:rPr lang="tr-TR" sz="1600" b="1" i="0" u="none" strike="noStrike" cap="none">
                <a:solidFill>
                  <a:srgbClr val="000000"/>
                </a:solidFill>
                <a:latin typeface="Arial"/>
                <a:ea typeface="Arial"/>
                <a:cs typeface="Arial"/>
                <a:sym typeface="Arial"/>
              </a:rPr>
              <a:t>: A bug impairs expected functionality of the product.</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536" name="Google Shape;536;p40"/>
          <p:cNvSpPr txBox="1">
            <a:spLocks noGrp="1"/>
          </p:cNvSpPr>
          <p:nvPr>
            <p:ph type="title"/>
          </p:nvPr>
        </p:nvSpPr>
        <p:spPr>
          <a:xfrm>
            <a:off x="431800" y="173800"/>
            <a:ext cx="7722600" cy="521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Examples for Issue Types</a:t>
            </a:r>
            <a:endParaRPr sz="4000">
              <a:solidFill>
                <a:srgbClr val="741B47"/>
              </a:solidFill>
              <a:latin typeface="Raleway Medium"/>
              <a:ea typeface="Raleway Medium"/>
              <a:cs typeface="Raleway Medium"/>
              <a:sym typeface="Raleway Medium"/>
            </a:endParaRPr>
          </a:p>
        </p:txBody>
      </p:sp>
      <p:pic>
        <p:nvPicPr>
          <p:cNvPr id="537" name="Google Shape;537;p40"/>
          <p:cNvPicPr preferRelativeResize="0"/>
          <p:nvPr/>
        </p:nvPicPr>
        <p:blipFill rotWithShape="1">
          <a:blip r:embed="rId3">
            <a:alphaModFix/>
          </a:blip>
          <a:srcRect/>
          <a:stretch/>
        </p:blipFill>
        <p:spPr>
          <a:xfrm>
            <a:off x="521575" y="694900"/>
            <a:ext cx="8100851" cy="4088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41"/>
        <p:cNvGrpSpPr/>
        <p:nvPr/>
      </p:nvGrpSpPr>
      <p:grpSpPr>
        <a:xfrm>
          <a:off x="0" y="0"/>
          <a:ext cx="0" cy="0"/>
          <a:chOff x="0" y="0"/>
          <a:chExt cx="0" cy="0"/>
        </a:xfrm>
      </p:grpSpPr>
      <p:sp>
        <p:nvSpPr>
          <p:cNvPr id="542" name="Google Shape;542;p4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1"/>
          <p:cNvSpPr txBox="1"/>
          <p:nvPr/>
        </p:nvSpPr>
        <p:spPr>
          <a:xfrm>
            <a:off x="664725" y="2056150"/>
            <a:ext cx="46479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a:solidFill>
                  <a:srgbClr val="4A86E8"/>
                </a:solidFill>
                <a:latin typeface="Proxima Nova Semibold"/>
                <a:ea typeface="Proxima Nova Semibold"/>
                <a:cs typeface="Proxima Nova Semibold"/>
                <a:sym typeface="Proxima Nova Semibold"/>
              </a:rPr>
              <a:t>A </a:t>
            </a:r>
            <a:r>
              <a:rPr lang="tr-TR" sz="3100" b="0" i="0" u="none" strike="noStrike" cap="none" dirty="0" err="1">
                <a:solidFill>
                  <a:srgbClr val="4A86E8"/>
                </a:solidFill>
                <a:latin typeface="Proxima Nova Semibold"/>
                <a:ea typeface="Proxima Nova Semibold"/>
                <a:cs typeface="Proxima Nova Semibold"/>
                <a:sym typeface="Proxima Nova Semibold"/>
              </a:rPr>
              <a:t>project</a:t>
            </a:r>
            <a:r>
              <a:rPr lang="tr-TR" sz="3100" b="0" i="0" u="none" strike="noStrike" cap="none" dirty="0">
                <a:solidFill>
                  <a:srgbClr val="4A86E8"/>
                </a:solidFill>
                <a:latin typeface="Proxima Nova Semibold"/>
                <a:ea typeface="Proxima Nova Semibold"/>
                <a:cs typeface="Proxima Nova Semibold"/>
                <a:sym typeface="Proxima Nova Semibold"/>
              </a:rPr>
              <a:t> in </a:t>
            </a:r>
            <a:r>
              <a:rPr lang="tr-TR" sz="3100" b="0" i="0" u="none" strike="noStrike" cap="none" dirty="0" err="1">
                <a:solidFill>
                  <a:srgbClr val="4A86E8"/>
                </a:solidFill>
                <a:latin typeface="Proxima Nova Semibold"/>
                <a:ea typeface="Proxima Nova Semibold"/>
                <a:cs typeface="Proxima Nova Semibold"/>
                <a:sym typeface="Proxima Nova Semibold"/>
              </a:rPr>
              <a:t>Jira</a:t>
            </a:r>
            <a:r>
              <a:rPr lang="tr-TR" sz="3100" b="0" i="0" u="none" strike="noStrike" cap="none" dirty="0">
                <a:solidFill>
                  <a:srgbClr val="4A86E8"/>
                </a:solidFill>
                <a:latin typeface="Proxima Nova Semibold"/>
                <a:ea typeface="Proxima Nova Semibold"/>
                <a:cs typeface="Proxima Nova Semibold"/>
                <a:sym typeface="Proxima Nova Semibold"/>
              </a:rPr>
              <a:t> Software </a:t>
            </a:r>
            <a:r>
              <a:rPr lang="tr-TR" sz="3100" b="0" i="0" u="none" strike="noStrike" cap="none" dirty="0" err="1">
                <a:solidFill>
                  <a:srgbClr val="4A86E8"/>
                </a:solidFill>
                <a:latin typeface="Proxima Nova Semibold"/>
                <a:ea typeface="Proxima Nova Semibold"/>
                <a:cs typeface="Proxima Nova Semibold"/>
                <a:sym typeface="Proxima Nova Semibold"/>
              </a:rPr>
              <a:t>manages</a:t>
            </a:r>
            <a:r>
              <a:rPr lang="tr-TR" sz="3100" b="0" i="0" u="none" strike="noStrike" cap="none" dirty="0">
                <a:solidFill>
                  <a:srgbClr val="4A86E8"/>
                </a:solidFill>
                <a:latin typeface="Proxima Nova Semibold"/>
                <a:ea typeface="Proxima Nova Semibold"/>
                <a:cs typeface="Proxima Nova Semibold"/>
                <a:sym typeface="Proxima Nova Semibold"/>
              </a:rPr>
              <a:t> a </a:t>
            </a:r>
            <a:r>
              <a:rPr lang="tr-TR" sz="3100" b="0" i="0" u="none" strike="noStrike" cap="none" dirty="0" err="1">
                <a:solidFill>
                  <a:srgbClr val="4A86E8"/>
                </a:solidFill>
                <a:latin typeface="Proxima Nova Semibold"/>
                <a:ea typeface="Proxima Nova Semibold"/>
                <a:cs typeface="Proxima Nova Semibold"/>
                <a:sym typeface="Proxima Nova Semibold"/>
              </a:rPr>
              <a:t>collection</a:t>
            </a:r>
            <a:r>
              <a:rPr lang="tr-TR" sz="3100" b="0" i="0" u="none" strike="noStrike" cap="none" dirty="0">
                <a:solidFill>
                  <a:srgbClr val="4A86E8"/>
                </a:solidFill>
                <a:latin typeface="Proxima Nova Semibold"/>
                <a:ea typeface="Proxima Nova Semibold"/>
                <a:cs typeface="Proxima Nova Semibold"/>
                <a:sym typeface="Proxima Nova Semibold"/>
              </a:rPr>
              <a:t> </a:t>
            </a:r>
            <a:br>
              <a:rPr lang="tr-TR" sz="3100" b="0" i="0" u="none" strike="noStrike" cap="none" dirty="0">
                <a:solidFill>
                  <a:srgbClr val="4A86E8"/>
                </a:solidFill>
                <a:latin typeface="Proxima Nova Semibold"/>
                <a:ea typeface="Proxima Nova Semibold"/>
                <a:cs typeface="Proxima Nova Semibold"/>
                <a:sym typeface="Proxima Nova Semibold"/>
              </a:rPr>
            </a:br>
            <a:r>
              <a:rPr lang="tr-TR" sz="3100" b="0" i="0" u="none" strike="noStrike" cap="none" dirty="0">
                <a:solidFill>
                  <a:srgbClr val="4A86E8"/>
                </a:solidFill>
                <a:latin typeface="Proxima Nova Semibold"/>
                <a:ea typeface="Proxima Nova Semibold"/>
                <a:cs typeface="Proxima Nova Semibold"/>
                <a:sym typeface="Proxima Nova Semibold"/>
              </a:rPr>
              <a:t>of </a:t>
            </a:r>
            <a:r>
              <a:rPr lang="tr-TR" sz="3100" b="0" i="1" u="sng" strike="noStrike" cap="none" dirty="0">
                <a:solidFill>
                  <a:srgbClr val="FF5959"/>
                </a:solidFill>
                <a:latin typeface="Proxima Nova Semibold"/>
                <a:ea typeface="Proxima Nova Semibold"/>
                <a:cs typeface="Proxima Nova Semibold"/>
                <a:sym typeface="Proxima Nova Semibold"/>
              </a:rPr>
              <a:t>   </a:t>
            </a:r>
            <a:r>
              <a:rPr lang="tr-TR" sz="3100" b="0" i="1" u="sng" strike="noStrike" cap="none" dirty="0" err="1">
                <a:solidFill>
                  <a:srgbClr val="FF5959"/>
                </a:solidFill>
                <a:latin typeface="Proxima Nova Semibold"/>
                <a:ea typeface="Proxima Nova Semibold"/>
                <a:cs typeface="Proxima Nova Semibold"/>
                <a:sym typeface="Proxima Nova Semibold"/>
              </a:rPr>
              <a:t>what</a:t>
            </a:r>
            <a:r>
              <a:rPr lang="tr-TR" sz="3100" b="0" i="1" u="sng" strike="noStrike" cap="none" dirty="0">
                <a:solidFill>
                  <a:srgbClr val="FF5959"/>
                </a:solidFill>
                <a:latin typeface="Proxima Nova Semibold"/>
                <a:ea typeface="Proxima Nova Semibold"/>
                <a:cs typeface="Proxima Nova Semibold"/>
                <a:sym typeface="Proxima Nova Semibold"/>
              </a:rPr>
              <a:t>    </a:t>
            </a:r>
            <a:r>
              <a:rPr lang="tr-TR" sz="3100" b="0" i="0" u="none" strike="noStrike" cap="none" dirty="0">
                <a:solidFill>
                  <a:srgbClr val="4A86E8"/>
                </a:solidFill>
                <a:latin typeface="Proxima Nova Semibold"/>
                <a:ea typeface="Proxima Nova Semibold"/>
                <a:cs typeface="Proxima Nova Semibold"/>
                <a:sym typeface="Proxima Nova Semibold"/>
              </a:rPr>
              <a:t>.</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544" name="Google Shape;544;p41"/>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545" name="Google Shape;545;p41"/>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546" name="Google Shape;546;p41">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547" name="Google Shape;547;p41">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8" name="Google Shape;548;p41"/>
          <p:cNvPicPr preferRelativeResize="0"/>
          <p:nvPr/>
        </p:nvPicPr>
        <p:blipFill rotWithShape="1">
          <a:blip r:embed="rId8">
            <a:alphaModFix/>
          </a:blip>
          <a:srcRect/>
          <a:stretch/>
        </p:blipFill>
        <p:spPr>
          <a:xfrm>
            <a:off x="2198900" y="367650"/>
            <a:ext cx="1954550" cy="195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554" name="Google Shape;554;p42"/>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Fields</a:t>
            </a:r>
            <a:endParaRPr sz="4000">
              <a:solidFill>
                <a:srgbClr val="741B47"/>
              </a:solidFill>
              <a:latin typeface="Raleway Medium"/>
              <a:ea typeface="Raleway Medium"/>
              <a:cs typeface="Raleway Medium"/>
              <a:sym typeface="Raleway Medium"/>
            </a:endParaRPr>
          </a:p>
        </p:txBody>
      </p:sp>
      <p:graphicFrame>
        <p:nvGraphicFramePr>
          <p:cNvPr id="555" name="Google Shape;555;p42"/>
          <p:cNvGraphicFramePr/>
          <p:nvPr>
            <p:extLst>
              <p:ext uri="{D42A27DB-BD31-4B8C-83A1-F6EECF244321}">
                <p14:modId xmlns:p14="http://schemas.microsoft.com/office/powerpoint/2010/main" val="1699603373"/>
              </p:ext>
            </p:extLst>
          </p:nvPr>
        </p:nvGraphicFramePr>
        <p:xfrm>
          <a:off x="260350" y="690191"/>
          <a:ext cx="8617135" cy="4005300"/>
        </p:xfrm>
        <a:graphic>
          <a:graphicData uri="http://schemas.openxmlformats.org/drawingml/2006/table">
            <a:tbl>
              <a:tblPr firstRow="1" bandRow="1">
                <a:noFill/>
                <a:tableStyleId>{4A69DACF-656F-44B0-9EFE-ECB0DBD90798}</a:tableStyleId>
              </a:tblPr>
              <a:tblGrid>
                <a:gridCol w="1475535">
                  <a:extLst>
                    <a:ext uri="{9D8B030D-6E8A-4147-A177-3AD203B41FA5}">
                      <a16:colId xmlns:a16="http://schemas.microsoft.com/office/drawing/2014/main" val="20000"/>
                    </a:ext>
                  </a:extLst>
                </a:gridCol>
                <a:gridCol w="7141600">
                  <a:extLst>
                    <a:ext uri="{9D8B030D-6E8A-4147-A177-3AD203B41FA5}">
                      <a16:colId xmlns:a16="http://schemas.microsoft.com/office/drawing/2014/main" val="20001"/>
                    </a:ext>
                  </a:extLst>
                </a:gridCol>
              </a:tblGrid>
              <a:tr h="317100">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Field</a:t>
                      </a:r>
                      <a:endParaRPr sz="140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A64D7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tr-TR" sz="1400" u="none" strike="noStrike" cap="none"/>
                        <a:t>Description</a:t>
                      </a:r>
                      <a:endParaRPr sz="140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Issue type</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The issue types you can define in Jira Software are Story, Task, Bug, and Epic.</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Summary</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is marked with an asterisk, so you have to write a summary to create an issue.</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Description</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is where you write a description of your issue.</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133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Fix versions</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is used to indicate the future version in which the issue is resolved.</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dirty="0" err="1">
                          <a:solidFill>
                            <a:schemeClr val="dk1"/>
                          </a:solidFill>
                          <a:latin typeface="Arial"/>
                          <a:ea typeface="Arial"/>
                          <a:cs typeface="Arial"/>
                          <a:sym typeface="Arial"/>
                        </a:rPr>
                        <a:t>Labels</a:t>
                      </a:r>
                      <a:endParaRPr sz="1250" b="1" i="0" u="none" strike="noStrike" cap="none" dirty="0">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can be considered as a tag or keywords.</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dirty="0">
                          <a:solidFill>
                            <a:schemeClr val="dk1"/>
                          </a:solidFill>
                          <a:latin typeface="Arial"/>
                          <a:ea typeface="Arial"/>
                          <a:cs typeface="Arial"/>
                          <a:sym typeface="Arial"/>
                        </a:rPr>
                        <a:t>Environment</a:t>
                      </a:r>
                      <a:endParaRPr sz="1250" b="1" i="0" u="none" strike="noStrike" cap="none" dirty="0">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describes the environment of the issue.</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dirty="0" err="1">
                          <a:solidFill>
                            <a:schemeClr val="dk1"/>
                          </a:solidFill>
                          <a:latin typeface="Arial"/>
                          <a:ea typeface="Arial"/>
                          <a:cs typeface="Arial"/>
                          <a:sym typeface="Arial"/>
                        </a:rPr>
                        <a:t>Attachment</a:t>
                      </a:r>
                      <a:endParaRPr sz="1250" b="1" i="0" u="none" strike="noStrike" cap="none" dirty="0">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You can attach files to this field from your local drive or cloud storage provider.</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Affects versions</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describes in which version the bug exists.</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Linked Issues</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Using this field, you can link issues in your project.</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Priority</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describes the priority of the issue.</a:t>
                      </a:r>
                      <a:endParaRPr sz="140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156925">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Assignee</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represents the user who the issue is assigned to.</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Epic Link</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a:solidFill>
                            <a:schemeClr val="dk1"/>
                          </a:solidFill>
                          <a:latin typeface="Arial"/>
                          <a:ea typeface="Arial"/>
                          <a:cs typeface="Arial"/>
                          <a:sym typeface="Arial"/>
                        </a:rPr>
                        <a:t>This field is a relational link to identify the parent epic of the issue.</a:t>
                      </a:r>
                      <a:endParaRPr sz="1250" u="none" strike="noStrike" cap="none"/>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12"/>
                  </a:ext>
                </a:extLst>
              </a:tr>
              <a:tr h="158750">
                <a:tc>
                  <a:txBody>
                    <a:bodyPr/>
                    <a:lstStyle/>
                    <a:p>
                      <a:pPr marL="0" marR="0" lvl="0" indent="0" algn="l" rtl="0">
                        <a:lnSpc>
                          <a:spcPct val="100000"/>
                        </a:lnSpc>
                        <a:spcBef>
                          <a:spcPts val="0"/>
                        </a:spcBef>
                        <a:spcAft>
                          <a:spcPts val="0"/>
                        </a:spcAft>
                        <a:buClr>
                          <a:srgbClr val="000000"/>
                        </a:buClr>
                        <a:buSzPts val="1250"/>
                        <a:buFont typeface="Arial"/>
                        <a:buNone/>
                      </a:pPr>
                      <a:r>
                        <a:rPr lang="tr-TR" sz="1250" b="1" i="1" u="none" strike="noStrike" cap="none">
                          <a:solidFill>
                            <a:schemeClr val="dk1"/>
                          </a:solidFill>
                          <a:latin typeface="Arial"/>
                          <a:ea typeface="Arial"/>
                          <a:cs typeface="Arial"/>
                          <a:sym typeface="Arial"/>
                        </a:rPr>
                        <a:t>Sprint</a:t>
                      </a:r>
                      <a:endParaRPr sz="1250" b="1" i="0" u="none" strike="noStrike" cap="none">
                        <a:solidFill>
                          <a:schemeClr val="dk1"/>
                        </a:solidFill>
                        <a:latin typeface="Arial"/>
                        <a:ea typeface="Arial"/>
                        <a:cs typeface="Arial"/>
                        <a:sym typeface="Arial"/>
                      </a:endParaRPr>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50"/>
                        <a:buFont typeface="Arial"/>
                        <a:buNone/>
                      </a:pPr>
                      <a:r>
                        <a:rPr lang="tr-TR" sz="1250" b="0" i="0" u="none" strike="noStrike" cap="none" dirty="0" err="1">
                          <a:solidFill>
                            <a:schemeClr val="dk1"/>
                          </a:solidFill>
                          <a:latin typeface="Arial"/>
                          <a:ea typeface="Arial"/>
                          <a:cs typeface="Arial"/>
                          <a:sym typeface="Arial"/>
                        </a:rPr>
                        <a:t>This</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field</a:t>
                      </a:r>
                      <a:r>
                        <a:rPr lang="tr-TR" sz="1250" b="0" i="0" u="none" strike="noStrike" cap="none" dirty="0">
                          <a:solidFill>
                            <a:schemeClr val="dk1"/>
                          </a:solidFill>
                          <a:latin typeface="Arial"/>
                          <a:ea typeface="Arial"/>
                          <a:cs typeface="Arial"/>
                          <a:sym typeface="Arial"/>
                        </a:rPr>
                        <a:t> is </a:t>
                      </a:r>
                      <a:r>
                        <a:rPr lang="tr-TR" sz="1250" b="0" i="0" u="none" strike="noStrike" cap="none" dirty="0" err="1">
                          <a:solidFill>
                            <a:schemeClr val="dk1"/>
                          </a:solidFill>
                          <a:latin typeface="Arial"/>
                          <a:ea typeface="Arial"/>
                          <a:cs typeface="Arial"/>
                          <a:sym typeface="Arial"/>
                        </a:rPr>
                        <a:t>used</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to</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add</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the</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issue</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to</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the</a:t>
                      </a:r>
                      <a:r>
                        <a:rPr lang="tr-TR" sz="1250" b="0" i="0" u="none" strike="noStrike" cap="none" dirty="0">
                          <a:solidFill>
                            <a:schemeClr val="dk1"/>
                          </a:solidFill>
                          <a:latin typeface="Arial"/>
                          <a:ea typeface="Arial"/>
                          <a:cs typeface="Arial"/>
                          <a:sym typeface="Arial"/>
                        </a:rPr>
                        <a:t> sprint </a:t>
                      </a:r>
                      <a:r>
                        <a:rPr lang="tr-TR" sz="1250" b="0" i="0" u="none" strike="noStrike" cap="none" dirty="0" err="1">
                          <a:solidFill>
                            <a:schemeClr val="dk1"/>
                          </a:solidFill>
                          <a:latin typeface="Arial"/>
                          <a:ea typeface="Arial"/>
                          <a:cs typeface="Arial"/>
                          <a:sym typeface="Arial"/>
                        </a:rPr>
                        <a:t>that</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you</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want</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to</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associate</a:t>
                      </a:r>
                      <a:r>
                        <a:rPr lang="tr-TR" sz="1250" b="0" i="0" u="none" strike="noStrike" cap="none" dirty="0">
                          <a:solidFill>
                            <a:schemeClr val="dk1"/>
                          </a:solidFill>
                          <a:latin typeface="Arial"/>
                          <a:ea typeface="Arial"/>
                          <a:cs typeface="Arial"/>
                          <a:sym typeface="Arial"/>
                        </a:rPr>
                        <a:t> </a:t>
                      </a:r>
                      <a:r>
                        <a:rPr lang="tr-TR" sz="1250" b="0" i="0" u="none" strike="noStrike" cap="none" dirty="0" err="1">
                          <a:solidFill>
                            <a:schemeClr val="dk1"/>
                          </a:solidFill>
                          <a:latin typeface="Arial"/>
                          <a:ea typeface="Arial"/>
                          <a:cs typeface="Arial"/>
                          <a:sym typeface="Arial"/>
                        </a:rPr>
                        <a:t>with</a:t>
                      </a:r>
                      <a:r>
                        <a:rPr lang="tr-TR" sz="1250" b="0" i="0" u="none" strike="noStrike" cap="none" dirty="0">
                          <a:solidFill>
                            <a:schemeClr val="dk1"/>
                          </a:solidFill>
                          <a:latin typeface="Arial"/>
                          <a:ea typeface="Arial"/>
                          <a:cs typeface="Arial"/>
                          <a:sym typeface="Arial"/>
                        </a:rPr>
                        <a:t>.</a:t>
                      </a:r>
                      <a:endParaRPr sz="1400" u="none" strike="noStrike" cap="none" dirty="0"/>
                    </a:p>
                  </a:txBody>
                  <a:tcPr marL="91450" marR="91450" marT="45725" marB="45725">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561" name="Google Shape;561;p43"/>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Priorities</a:t>
            </a:r>
            <a:endParaRPr sz="4000">
              <a:solidFill>
                <a:srgbClr val="741B47"/>
              </a:solidFill>
              <a:latin typeface="Raleway Medium"/>
              <a:ea typeface="Raleway Medium"/>
              <a:cs typeface="Raleway Medium"/>
              <a:sym typeface="Raleway Medium"/>
            </a:endParaRPr>
          </a:p>
        </p:txBody>
      </p:sp>
      <p:sp>
        <p:nvSpPr>
          <p:cNvPr id="562" name="Google Shape;562;p43"/>
          <p:cNvSpPr txBox="1"/>
          <p:nvPr/>
        </p:nvSpPr>
        <p:spPr>
          <a:xfrm>
            <a:off x="457050" y="800100"/>
            <a:ext cx="8229900" cy="468600"/>
          </a:xfrm>
          <a:prstGeom prst="rect">
            <a:avLst/>
          </a:prstGeom>
          <a:solidFill>
            <a:srgbClr val="C27BA0"/>
          </a:solidFill>
          <a:ln w="38100" cap="flat" cmpd="sng">
            <a:solidFill>
              <a:srgbClr val="666666"/>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chemeClr val="lt1"/>
                </a:solidFill>
                <a:latin typeface="Montserrat Medium"/>
                <a:ea typeface="Montserrat Medium"/>
                <a:cs typeface="Montserrat Medium"/>
                <a:sym typeface="Montserrat Medium"/>
              </a:rPr>
              <a:t>The priority of an issue determines how important it is relative to other issues.</a:t>
            </a:r>
            <a:endParaRPr sz="1800" b="0" i="0" u="none" strike="noStrike" cap="none">
              <a:solidFill>
                <a:schemeClr val="lt1"/>
              </a:solidFill>
              <a:latin typeface="Montserrat Medium"/>
              <a:ea typeface="Montserrat Medium"/>
              <a:cs typeface="Montserrat Medium"/>
              <a:sym typeface="Montserrat Medium"/>
            </a:endParaRPr>
          </a:p>
        </p:txBody>
      </p:sp>
      <p:graphicFrame>
        <p:nvGraphicFramePr>
          <p:cNvPr id="563" name="Google Shape;563;p43"/>
          <p:cNvGraphicFramePr/>
          <p:nvPr/>
        </p:nvGraphicFramePr>
        <p:xfrm>
          <a:off x="647389" y="1578341"/>
          <a:ext cx="7849200" cy="2551950"/>
        </p:xfrm>
        <a:graphic>
          <a:graphicData uri="http://schemas.openxmlformats.org/drawingml/2006/table">
            <a:tbl>
              <a:tblPr firstRow="1" bandRow="1">
                <a:noFill/>
                <a:tableStyleId>{4A69DACF-656F-44B0-9EFE-ECB0DBD90798}</a:tableStyleId>
              </a:tblPr>
              <a:tblGrid>
                <a:gridCol w="1648350">
                  <a:extLst>
                    <a:ext uri="{9D8B030D-6E8A-4147-A177-3AD203B41FA5}">
                      <a16:colId xmlns:a16="http://schemas.microsoft.com/office/drawing/2014/main" val="20000"/>
                    </a:ext>
                  </a:extLst>
                </a:gridCol>
                <a:gridCol w="6200850">
                  <a:extLst>
                    <a:ext uri="{9D8B030D-6E8A-4147-A177-3AD203B41FA5}">
                      <a16:colId xmlns:a16="http://schemas.microsoft.com/office/drawing/2014/main" val="20001"/>
                    </a:ext>
                  </a:extLst>
                </a:gridCol>
              </a:tblGrid>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t>Priority</a:t>
                      </a:r>
                      <a:endParaRPr sz="1800" u="none" strike="noStrike" cap="none"/>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A64D7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t>Description</a:t>
                      </a:r>
                      <a:endParaRPr sz="1800" u="none" strike="noStrike" cap="none"/>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a:solidFill>
                            <a:srgbClr val="741B47"/>
                          </a:solidFill>
                          <a:latin typeface="Montserrat SemiBold"/>
                          <a:ea typeface="Montserrat SemiBold"/>
                          <a:cs typeface="Montserrat SemiBold"/>
                          <a:sym typeface="Montserrat SemiBold"/>
                        </a:rPr>
                        <a:t>   </a:t>
                      </a:r>
                      <a:r>
                        <a:rPr lang="tr-TR" sz="1800" u="none" strike="noStrike" cap="none" dirty="0" err="1">
                          <a:solidFill>
                            <a:srgbClr val="741B47"/>
                          </a:solidFill>
                          <a:latin typeface="Montserrat SemiBold"/>
                          <a:ea typeface="Montserrat SemiBold"/>
                          <a:cs typeface="Montserrat SemiBold"/>
                          <a:sym typeface="Montserrat SemiBold"/>
                        </a:rPr>
                        <a:t>Highest</a:t>
                      </a:r>
                      <a:endParaRPr sz="1800" u="none" strike="noStrike" cap="none" dirty="0">
                        <a:solidFill>
                          <a:srgbClr val="741B47"/>
                        </a:solidFill>
                        <a:latin typeface="Montserrat SemiBold"/>
                        <a:ea typeface="Montserrat SemiBold"/>
                        <a:cs typeface="Montserrat SemiBold"/>
                        <a:sym typeface="Montserrat SemiBold"/>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latin typeface="Montserrat Medium"/>
                          <a:ea typeface="Montserrat Medium"/>
                          <a:cs typeface="Montserrat Medium"/>
                          <a:sym typeface="Montserrat Medium"/>
                        </a:rPr>
                        <a:t>This problem will block progress.</a:t>
                      </a:r>
                      <a:endParaRPr sz="1800" u="none" strike="noStrike" cap="none">
                        <a:latin typeface="Montserrat Medium"/>
                        <a:ea typeface="Montserrat Medium"/>
                        <a:cs typeface="Montserrat Medium"/>
                        <a:sym typeface="Montserrat Medium"/>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solidFill>
                            <a:srgbClr val="741B47"/>
                          </a:solidFill>
                          <a:latin typeface="Montserrat SemiBold"/>
                          <a:ea typeface="Montserrat SemiBold"/>
                          <a:cs typeface="Montserrat SemiBold"/>
                          <a:sym typeface="Montserrat SemiBold"/>
                        </a:rPr>
                        <a:t>   High</a:t>
                      </a:r>
                      <a:endParaRPr sz="1800" u="none" strike="noStrike" cap="none">
                        <a:solidFill>
                          <a:srgbClr val="741B47"/>
                        </a:solidFill>
                        <a:latin typeface="Montserrat SemiBold"/>
                        <a:ea typeface="Montserrat SemiBold"/>
                        <a:cs typeface="Montserrat SemiBold"/>
                        <a:sym typeface="Montserrat SemiBold"/>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latin typeface="Montserrat Medium"/>
                          <a:ea typeface="Montserrat Medium"/>
                          <a:cs typeface="Montserrat Medium"/>
                          <a:sym typeface="Montserrat Medium"/>
                        </a:rPr>
                        <a:t>Serious problem that could block progress.</a:t>
                      </a:r>
                      <a:endParaRPr sz="1800" u="none" strike="noStrike" cap="none">
                        <a:latin typeface="Montserrat Medium"/>
                        <a:ea typeface="Montserrat Medium"/>
                        <a:cs typeface="Montserrat Medium"/>
                        <a:sym typeface="Montserrat Medium"/>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solidFill>
                            <a:srgbClr val="741B47"/>
                          </a:solidFill>
                          <a:latin typeface="Montserrat SemiBold"/>
                          <a:ea typeface="Montserrat SemiBold"/>
                          <a:cs typeface="Montserrat SemiBold"/>
                          <a:sym typeface="Montserrat SemiBold"/>
                        </a:rPr>
                        <a:t>   Medium</a:t>
                      </a:r>
                      <a:endParaRPr sz="1800" u="none" strike="noStrike" cap="none">
                        <a:solidFill>
                          <a:srgbClr val="741B47"/>
                        </a:solidFill>
                        <a:latin typeface="Montserrat SemiBold"/>
                        <a:ea typeface="Montserrat SemiBold"/>
                        <a:cs typeface="Montserrat SemiBold"/>
                        <a:sym typeface="Montserrat SemiBold"/>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latin typeface="Montserrat Medium"/>
                          <a:ea typeface="Montserrat Medium"/>
                          <a:cs typeface="Montserrat Medium"/>
                          <a:sym typeface="Montserrat Medium"/>
                        </a:rPr>
                        <a:t>Has the potential to affect progress.</a:t>
                      </a:r>
                      <a:endParaRPr sz="1800" u="none" strike="noStrike" cap="none">
                        <a:latin typeface="Montserrat Medium"/>
                        <a:ea typeface="Montserrat Medium"/>
                        <a:cs typeface="Montserrat Medium"/>
                        <a:sym typeface="Montserrat Medium"/>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solidFill>
                            <a:srgbClr val="741B47"/>
                          </a:solidFill>
                          <a:latin typeface="Montserrat SemiBold"/>
                          <a:ea typeface="Montserrat SemiBold"/>
                          <a:cs typeface="Montserrat SemiBold"/>
                          <a:sym typeface="Montserrat SemiBold"/>
                        </a:rPr>
                        <a:t>   Low</a:t>
                      </a:r>
                      <a:endParaRPr sz="1800" u="none" strike="noStrike" cap="none">
                        <a:solidFill>
                          <a:srgbClr val="741B47"/>
                        </a:solidFill>
                        <a:latin typeface="Montserrat SemiBold"/>
                        <a:ea typeface="Montserrat SemiBold"/>
                        <a:cs typeface="Montserrat SemiBold"/>
                        <a:sym typeface="Montserrat SemiBold"/>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latin typeface="Montserrat Medium"/>
                          <a:ea typeface="Montserrat Medium"/>
                          <a:cs typeface="Montserrat Medium"/>
                          <a:sym typeface="Montserrat Medium"/>
                        </a:rPr>
                        <a:t>Minor problem or easily worked around.</a:t>
                      </a:r>
                      <a:endParaRPr sz="1800" u="none" strike="noStrike" cap="none">
                        <a:latin typeface="Montserrat Medium"/>
                        <a:ea typeface="Montserrat Medium"/>
                        <a:cs typeface="Montserrat Medium"/>
                        <a:sym typeface="Montserrat Medium"/>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4253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solidFill>
                            <a:srgbClr val="741B47"/>
                          </a:solidFill>
                          <a:latin typeface="Montserrat SemiBold"/>
                          <a:ea typeface="Montserrat SemiBold"/>
                          <a:cs typeface="Montserrat SemiBold"/>
                          <a:sym typeface="Montserrat SemiBold"/>
                        </a:rPr>
                        <a:t>   Lowest</a:t>
                      </a:r>
                      <a:endParaRPr sz="1800" u="none" strike="noStrike" cap="none">
                        <a:solidFill>
                          <a:srgbClr val="741B47"/>
                        </a:solidFill>
                        <a:latin typeface="Montserrat SemiBold"/>
                        <a:ea typeface="Montserrat SemiBold"/>
                        <a:cs typeface="Montserrat SemiBold"/>
                        <a:sym typeface="Montserrat SemiBold"/>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latin typeface="Montserrat Medium"/>
                          <a:ea typeface="Montserrat Medium"/>
                          <a:cs typeface="Montserrat Medium"/>
                          <a:sym typeface="Montserrat Medium"/>
                        </a:rPr>
                        <a:t>Trivial</a:t>
                      </a:r>
                      <a:r>
                        <a:rPr lang="tr-TR" sz="1800" u="none" strike="noStrike" cap="none" dirty="0">
                          <a:latin typeface="Montserrat Medium"/>
                          <a:ea typeface="Montserrat Medium"/>
                          <a:cs typeface="Montserrat Medium"/>
                          <a:sym typeface="Montserrat Medium"/>
                        </a:rPr>
                        <a:t> problem </a:t>
                      </a:r>
                      <a:r>
                        <a:rPr lang="tr-TR" sz="1800" u="none" strike="noStrike" cap="none" dirty="0" err="1">
                          <a:latin typeface="Montserrat Medium"/>
                          <a:ea typeface="Montserrat Medium"/>
                          <a:cs typeface="Montserrat Medium"/>
                          <a:sym typeface="Montserrat Medium"/>
                        </a:rPr>
                        <a:t>with</a:t>
                      </a:r>
                      <a:r>
                        <a:rPr lang="tr-TR" sz="1800" u="none" strike="noStrike" cap="none" dirty="0">
                          <a:latin typeface="Montserrat Medium"/>
                          <a:ea typeface="Montserrat Medium"/>
                          <a:cs typeface="Montserrat Medium"/>
                          <a:sym typeface="Montserrat Medium"/>
                        </a:rPr>
                        <a:t> </a:t>
                      </a:r>
                      <a:r>
                        <a:rPr lang="tr-TR" sz="1800" u="none" strike="noStrike" cap="none" dirty="0" err="1">
                          <a:latin typeface="Montserrat Medium"/>
                          <a:ea typeface="Montserrat Medium"/>
                          <a:cs typeface="Montserrat Medium"/>
                          <a:sym typeface="Montserrat Medium"/>
                        </a:rPr>
                        <a:t>little</a:t>
                      </a:r>
                      <a:r>
                        <a:rPr lang="tr-TR" sz="1800" u="none" strike="noStrike" cap="none" dirty="0">
                          <a:latin typeface="Montserrat Medium"/>
                          <a:ea typeface="Montserrat Medium"/>
                          <a:cs typeface="Montserrat Medium"/>
                          <a:sym typeface="Montserrat Medium"/>
                        </a:rPr>
                        <a:t> </a:t>
                      </a:r>
                      <a:r>
                        <a:rPr lang="tr-TR" sz="1800" u="none" strike="noStrike" cap="none" dirty="0" err="1">
                          <a:latin typeface="Montserrat Medium"/>
                          <a:ea typeface="Montserrat Medium"/>
                          <a:cs typeface="Montserrat Medium"/>
                          <a:sym typeface="Montserrat Medium"/>
                        </a:rPr>
                        <a:t>or</a:t>
                      </a:r>
                      <a:r>
                        <a:rPr lang="tr-TR" sz="1800" u="none" strike="noStrike" cap="none" dirty="0">
                          <a:latin typeface="Montserrat Medium"/>
                          <a:ea typeface="Montserrat Medium"/>
                          <a:cs typeface="Montserrat Medium"/>
                          <a:sym typeface="Montserrat Medium"/>
                        </a:rPr>
                        <a:t> </a:t>
                      </a:r>
                      <a:r>
                        <a:rPr lang="tr-TR" sz="1800" u="none" strike="noStrike" cap="none" dirty="0" err="1">
                          <a:latin typeface="Montserrat Medium"/>
                          <a:ea typeface="Montserrat Medium"/>
                          <a:cs typeface="Montserrat Medium"/>
                          <a:sym typeface="Montserrat Medium"/>
                        </a:rPr>
                        <a:t>no</a:t>
                      </a:r>
                      <a:r>
                        <a:rPr lang="tr-TR" sz="1800" u="none" strike="noStrike" cap="none" dirty="0">
                          <a:latin typeface="Montserrat Medium"/>
                          <a:ea typeface="Montserrat Medium"/>
                          <a:cs typeface="Montserrat Medium"/>
                          <a:sym typeface="Montserrat Medium"/>
                        </a:rPr>
                        <a:t> </a:t>
                      </a:r>
                      <a:r>
                        <a:rPr lang="tr-TR" sz="1800" u="none" strike="noStrike" cap="none" dirty="0" err="1">
                          <a:latin typeface="Montserrat Medium"/>
                          <a:ea typeface="Montserrat Medium"/>
                          <a:cs typeface="Montserrat Medium"/>
                          <a:sym typeface="Montserrat Medium"/>
                        </a:rPr>
                        <a:t>impact</a:t>
                      </a:r>
                      <a:r>
                        <a:rPr lang="tr-TR" sz="1800" u="none" strike="noStrike" cap="none" dirty="0">
                          <a:latin typeface="Montserrat Medium"/>
                          <a:ea typeface="Montserrat Medium"/>
                          <a:cs typeface="Montserrat Medium"/>
                          <a:sym typeface="Montserrat Medium"/>
                        </a:rPr>
                        <a:t> on </a:t>
                      </a:r>
                      <a:r>
                        <a:rPr lang="tr-TR" sz="1800" u="none" strike="noStrike" cap="none" dirty="0" err="1">
                          <a:latin typeface="Montserrat Medium"/>
                          <a:ea typeface="Montserrat Medium"/>
                          <a:cs typeface="Montserrat Medium"/>
                          <a:sym typeface="Montserrat Medium"/>
                        </a:rPr>
                        <a:t>progress</a:t>
                      </a:r>
                      <a:r>
                        <a:rPr lang="tr-TR" sz="1800" u="none" strike="noStrike" cap="none" dirty="0">
                          <a:latin typeface="Montserrat Medium"/>
                          <a:ea typeface="Montserrat Medium"/>
                          <a:cs typeface="Montserrat Medium"/>
                          <a:sym typeface="Montserrat Medium"/>
                        </a:rPr>
                        <a:t>.</a:t>
                      </a:r>
                      <a:endParaRPr sz="1800" u="none" strike="noStrike" cap="none" dirty="0">
                        <a:latin typeface="Montserrat Medium"/>
                        <a:ea typeface="Montserrat Medium"/>
                        <a:cs typeface="Montserrat Medium"/>
                        <a:sym typeface="Montserrat Medium"/>
                      </a:endParaRPr>
                    </a:p>
                  </a:txBody>
                  <a:tcPr marL="91450" marR="91450" marT="45725" marB="45725" anchor="ctr">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564" name="Google Shape;564;p43"/>
          <p:cNvCxnSpPr/>
          <p:nvPr/>
        </p:nvCxnSpPr>
        <p:spPr>
          <a:xfrm rot="10800000">
            <a:off x="808517" y="2096334"/>
            <a:ext cx="0" cy="229500"/>
          </a:xfrm>
          <a:prstGeom prst="straightConnector1">
            <a:avLst/>
          </a:prstGeom>
          <a:noFill/>
          <a:ln w="25400" cap="flat" cmpd="sng">
            <a:solidFill>
              <a:srgbClr val="F90000"/>
            </a:solidFill>
            <a:prstDash val="solid"/>
            <a:round/>
            <a:headEnd type="none" w="sm" len="sm"/>
            <a:tailEnd type="stealth" w="med" len="med"/>
          </a:ln>
          <a:effectLst>
            <a:outerShdw blurRad="40000" dist="20000" dir="5400000" rotWithShape="0">
              <a:srgbClr val="000000">
                <a:alpha val="37254"/>
              </a:srgbClr>
            </a:outerShdw>
          </a:effectLst>
        </p:spPr>
      </p:cxnSp>
      <p:cxnSp>
        <p:nvCxnSpPr>
          <p:cNvPr id="565" name="Google Shape;565;p43"/>
          <p:cNvCxnSpPr/>
          <p:nvPr/>
        </p:nvCxnSpPr>
        <p:spPr>
          <a:xfrm rot="10800000">
            <a:off x="808517" y="2557051"/>
            <a:ext cx="0" cy="229500"/>
          </a:xfrm>
          <a:prstGeom prst="straightConnector1">
            <a:avLst/>
          </a:prstGeom>
          <a:noFill/>
          <a:ln w="25400" cap="flat" cmpd="sng">
            <a:solidFill>
              <a:schemeClr val="accent4"/>
            </a:solidFill>
            <a:prstDash val="solid"/>
            <a:round/>
            <a:headEnd type="none" w="sm" len="sm"/>
            <a:tailEnd type="stealth" w="med" len="med"/>
          </a:ln>
          <a:effectLst>
            <a:outerShdw blurRad="40000" dist="20000" dir="5400000" rotWithShape="0">
              <a:srgbClr val="000000">
                <a:alpha val="37254"/>
              </a:srgbClr>
            </a:outerShdw>
          </a:effectLst>
        </p:spPr>
      </p:cxnSp>
      <p:cxnSp>
        <p:nvCxnSpPr>
          <p:cNvPr id="566" name="Google Shape;566;p43"/>
          <p:cNvCxnSpPr/>
          <p:nvPr/>
        </p:nvCxnSpPr>
        <p:spPr>
          <a:xfrm rot="10800000">
            <a:off x="807354" y="2989245"/>
            <a:ext cx="0" cy="229500"/>
          </a:xfrm>
          <a:prstGeom prst="straightConnector1">
            <a:avLst/>
          </a:prstGeom>
          <a:noFill/>
          <a:ln w="25400" cap="flat" cmpd="sng">
            <a:solidFill>
              <a:schemeClr val="accent5"/>
            </a:solidFill>
            <a:prstDash val="solid"/>
            <a:round/>
            <a:headEnd type="none" w="sm" len="sm"/>
            <a:tailEnd type="stealth" w="med" len="med"/>
          </a:ln>
          <a:effectLst>
            <a:outerShdw blurRad="40000" dist="20000" dir="5400000" rotWithShape="0">
              <a:srgbClr val="000000">
                <a:alpha val="37254"/>
              </a:srgbClr>
            </a:outerShdw>
          </a:effectLst>
        </p:spPr>
      </p:cxnSp>
      <p:cxnSp>
        <p:nvCxnSpPr>
          <p:cNvPr id="567" name="Google Shape;567;p43"/>
          <p:cNvCxnSpPr/>
          <p:nvPr/>
        </p:nvCxnSpPr>
        <p:spPr>
          <a:xfrm>
            <a:off x="808524" y="3412785"/>
            <a:ext cx="0" cy="252900"/>
          </a:xfrm>
          <a:prstGeom prst="straightConnector1">
            <a:avLst/>
          </a:prstGeom>
          <a:noFill/>
          <a:ln w="25400" cap="flat" cmpd="sng">
            <a:solidFill>
              <a:srgbClr val="00B050"/>
            </a:solidFill>
            <a:prstDash val="solid"/>
            <a:round/>
            <a:headEnd type="none" w="sm" len="sm"/>
            <a:tailEnd type="stealth" w="med" len="med"/>
          </a:ln>
          <a:effectLst>
            <a:outerShdw blurRad="40000" dist="20000" dir="5400000" rotWithShape="0">
              <a:srgbClr val="000000">
                <a:alpha val="37254"/>
              </a:srgbClr>
            </a:outerShdw>
          </a:effectLst>
        </p:spPr>
      </p:cxnSp>
      <p:cxnSp>
        <p:nvCxnSpPr>
          <p:cNvPr id="568" name="Google Shape;568;p43"/>
          <p:cNvCxnSpPr/>
          <p:nvPr/>
        </p:nvCxnSpPr>
        <p:spPr>
          <a:xfrm>
            <a:off x="807354" y="3794641"/>
            <a:ext cx="0" cy="252900"/>
          </a:xfrm>
          <a:prstGeom prst="straightConnector1">
            <a:avLst/>
          </a:prstGeom>
          <a:noFill/>
          <a:ln w="25400" cap="flat" cmpd="sng">
            <a:solidFill>
              <a:srgbClr val="05FF76"/>
            </a:solidFill>
            <a:prstDash val="solid"/>
            <a:round/>
            <a:headEnd type="none" w="sm" len="sm"/>
            <a:tailEnd type="stealth" w="med" len="med"/>
          </a:ln>
          <a:effectLst>
            <a:outerShdw blurRad="40000" dist="20000" dir="5400000" rotWithShape="0">
              <a:srgbClr val="000000">
                <a:alpha val="37254"/>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574" name="Google Shape;574;p4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Workflows</a:t>
            </a:r>
            <a:endParaRPr sz="4000">
              <a:solidFill>
                <a:srgbClr val="741B47"/>
              </a:solidFill>
              <a:latin typeface="Raleway Medium"/>
              <a:ea typeface="Raleway Medium"/>
              <a:cs typeface="Raleway Medium"/>
              <a:sym typeface="Raleway Medium"/>
            </a:endParaRPr>
          </a:p>
        </p:txBody>
      </p:sp>
      <p:pic>
        <p:nvPicPr>
          <p:cNvPr id="575" name="Google Shape;575;p44" descr="Issue Workflows"/>
          <p:cNvPicPr preferRelativeResize="0"/>
          <p:nvPr/>
        </p:nvPicPr>
        <p:blipFill rotWithShape="1">
          <a:blip r:embed="rId3">
            <a:alphaModFix/>
          </a:blip>
          <a:srcRect/>
          <a:stretch/>
        </p:blipFill>
        <p:spPr>
          <a:xfrm>
            <a:off x="523595" y="800100"/>
            <a:ext cx="5644025" cy="3795484"/>
          </a:xfrm>
          <a:prstGeom prst="rect">
            <a:avLst/>
          </a:prstGeom>
          <a:noFill/>
          <a:ln w="9525" cap="flat" cmpd="sng">
            <a:solidFill>
              <a:srgbClr val="000000"/>
            </a:solidFill>
            <a:prstDash val="solid"/>
            <a:round/>
            <a:headEnd type="none" w="sm" len="sm"/>
            <a:tailEnd type="none" w="sm" len="sm"/>
          </a:ln>
        </p:spPr>
      </p:pic>
      <p:sp>
        <p:nvSpPr>
          <p:cNvPr id="576" name="Google Shape;576;p44"/>
          <p:cNvSpPr/>
          <p:nvPr/>
        </p:nvSpPr>
        <p:spPr>
          <a:xfrm>
            <a:off x="6577200" y="1635200"/>
            <a:ext cx="2331000" cy="1464000"/>
          </a:xfrm>
          <a:prstGeom prst="wedgeRectCallout">
            <a:avLst>
              <a:gd name="adj1" fmla="val -96021"/>
              <a:gd name="adj2" fmla="val -856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5600FB"/>
                </a:solidFill>
                <a:latin typeface="Arial"/>
                <a:ea typeface="Arial"/>
                <a:cs typeface="Arial"/>
                <a:sym typeface="Arial"/>
              </a:rPr>
              <a:t>Transition </a:t>
            </a:r>
            <a:r>
              <a:rPr lang="tr-TR" sz="1600" b="1" i="0" u="none" strike="noStrike" cap="none">
                <a:solidFill>
                  <a:srgbClr val="000000"/>
                </a:solidFill>
                <a:latin typeface="Arial"/>
                <a:ea typeface="Arial"/>
                <a:cs typeface="Arial"/>
                <a:sym typeface="Arial"/>
              </a:rPr>
              <a:t>is the link between two statuses that allows an issue to move from one status to another.</a:t>
            </a:r>
            <a:endParaRPr sz="1400" b="0" i="0" u="none" strike="noStrike" cap="none">
              <a:solidFill>
                <a:srgbClr val="000000"/>
              </a:solidFill>
              <a:latin typeface="Arial"/>
              <a:ea typeface="Arial"/>
              <a:cs typeface="Arial"/>
              <a:sym typeface="Arial"/>
            </a:endParaRPr>
          </a:p>
        </p:txBody>
      </p:sp>
      <p:sp>
        <p:nvSpPr>
          <p:cNvPr id="577" name="Google Shape;577;p44"/>
          <p:cNvSpPr/>
          <p:nvPr/>
        </p:nvSpPr>
        <p:spPr>
          <a:xfrm>
            <a:off x="6577200" y="505375"/>
            <a:ext cx="2331000" cy="934500"/>
          </a:xfrm>
          <a:prstGeom prst="wedgeRectCallout">
            <a:avLst>
              <a:gd name="adj1" fmla="val -106344"/>
              <a:gd name="adj2" fmla="val 99773"/>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5600FB"/>
                </a:solidFill>
                <a:latin typeface="Arial"/>
                <a:ea typeface="Arial"/>
                <a:cs typeface="Arial"/>
                <a:sym typeface="Arial"/>
              </a:rPr>
              <a:t>Status</a:t>
            </a:r>
            <a:r>
              <a:rPr lang="tr-TR" sz="1600" b="1" i="0" u="none" strike="noStrike" cap="none">
                <a:solidFill>
                  <a:schemeClr val="lt1"/>
                </a:solidFill>
                <a:latin typeface="Arial"/>
                <a:ea typeface="Arial"/>
                <a:cs typeface="Arial"/>
                <a:sym typeface="Arial"/>
              </a:rPr>
              <a:t> </a:t>
            </a:r>
            <a:r>
              <a:rPr lang="tr-TR" sz="1600" b="1" i="0" u="none" strike="noStrike" cap="none">
                <a:solidFill>
                  <a:srgbClr val="000000"/>
                </a:solidFill>
                <a:latin typeface="Arial"/>
                <a:ea typeface="Arial"/>
                <a:cs typeface="Arial"/>
                <a:sym typeface="Arial"/>
              </a:rPr>
              <a:t>represents the stage of an issue at a particular time.</a:t>
            </a:r>
            <a:endParaRPr sz="1400" b="0" i="0" u="none" strike="noStrike" cap="none">
              <a:solidFill>
                <a:srgbClr val="000000"/>
              </a:solidFill>
              <a:latin typeface="Arial"/>
              <a:ea typeface="Arial"/>
              <a:cs typeface="Arial"/>
              <a:sym typeface="Arial"/>
            </a:endParaRPr>
          </a:p>
        </p:txBody>
      </p:sp>
      <p:pic>
        <p:nvPicPr>
          <p:cNvPr id="578" name="Google Shape;578;p44"/>
          <p:cNvPicPr preferRelativeResize="0"/>
          <p:nvPr/>
        </p:nvPicPr>
        <p:blipFill rotWithShape="1">
          <a:blip r:embed="rId4">
            <a:alphaModFix/>
          </a:blip>
          <a:srcRect/>
          <a:stretch/>
        </p:blipFill>
        <p:spPr>
          <a:xfrm>
            <a:off x="6333025" y="3357762"/>
            <a:ext cx="2669575" cy="1237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6"/>
                                        </p:tgtEl>
                                        <p:attrNameLst>
                                          <p:attrName>style.visibility</p:attrName>
                                        </p:attrNameLst>
                                      </p:cBhvr>
                                      <p:to>
                                        <p:strVal val="visible"/>
                                      </p:to>
                                    </p:set>
                                    <p:animEffect transition="in" filter="fade">
                                      <p:cBhvr>
                                        <p:cTn id="12" dur="10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8"/>
                                        </p:tgtEl>
                                        <p:attrNameLst>
                                          <p:attrName>style.visibility</p:attrName>
                                        </p:attrNameLst>
                                      </p:cBhvr>
                                      <p:to>
                                        <p:strVal val="visible"/>
                                      </p:to>
                                    </p:set>
                                    <p:animEffect transition="in" filter="fade">
                                      <p:cBhvr>
                                        <p:cTn id="17"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6"/>
          <p:cNvSpPr txBox="1">
            <a:spLocks noGrp="1"/>
          </p:cNvSpPr>
          <p:nvPr>
            <p:ph type="ctrTitle"/>
          </p:nvPr>
        </p:nvSpPr>
        <p:spPr>
          <a:xfrm>
            <a:off x="1085850" y="2304725"/>
            <a:ext cx="5935800" cy="534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Working with Issues</a:t>
            </a:r>
            <a:endParaRPr sz="3600">
              <a:solidFill>
                <a:srgbClr val="741B47"/>
              </a:solidFill>
              <a:latin typeface="Raleway Medium"/>
              <a:ea typeface="Raleway Medium"/>
              <a:cs typeface="Raleway Medium"/>
              <a:sym typeface="Raleway Medium"/>
            </a:endParaRPr>
          </a:p>
        </p:txBody>
      </p:sp>
      <p:sp>
        <p:nvSpPr>
          <p:cNvPr id="595" name="Google Shape;595;p4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a:t>
            </a:fld>
            <a:endParaRPr/>
          </a:p>
        </p:txBody>
      </p:sp>
      <p:sp>
        <p:nvSpPr>
          <p:cNvPr id="412" name="Google Shape;412;p27"/>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413" name="Google Shape;413;p27"/>
          <p:cNvSpPr txBox="1">
            <a:spLocks noGrp="1"/>
          </p:cNvSpPr>
          <p:nvPr>
            <p:ph type="subTitle" idx="4294967295"/>
          </p:nvPr>
        </p:nvSpPr>
        <p:spPr>
          <a:xfrm>
            <a:off x="603075" y="904650"/>
            <a:ext cx="8042400" cy="3541800"/>
          </a:xfrm>
          <a:prstGeom prst="rect">
            <a:avLst/>
          </a:prstGeom>
          <a:noFill/>
          <a:ln>
            <a:noFill/>
          </a:ln>
        </p:spPr>
        <p:txBody>
          <a:bodyPr spcFirstLastPara="1" wrap="square" lIns="0" tIns="0" rIns="0" bIns="0" anchor="t" anchorCtr="0">
            <a:noAutofit/>
          </a:bodyPr>
          <a:lstStyle/>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dirty="0" err="1">
                <a:solidFill>
                  <a:srgbClr val="0B5394"/>
                </a:solidFill>
                <a:latin typeface="Raleway"/>
                <a:ea typeface="Raleway"/>
                <a:cs typeface="Raleway"/>
                <a:sym typeface="Raleway"/>
              </a:rPr>
              <a:t>Scrum</a:t>
            </a:r>
            <a:r>
              <a:rPr lang="tr-TR" sz="3000" b="0" i="0" u="none" strike="noStrike" cap="none" dirty="0">
                <a:solidFill>
                  <a:srgbClr val="0B5394"/>
                </a:solidFill>
                <a:latin typeface="Raleway"/>
                <a:ea typeface="Raleway"/>
                <a:cs typeface="Raleway"/>
                <a:sym typeface="Raleway"/>
              </a:rPr>
              <a:t> Board</a:t>
            </a:r>
            <a:endParaRPr sz="3000" b="0" i="0" u="none" strike="noStrike" cap="none" dirty="0">
              <a:solidFill>
                <a:srgbClr val="0B5394"/>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dirty="0" err="1">
                <a:solidFill>
                  <a:srgbClr val="0B5394"/>
                </a:solidFill>
                <a:latin typeface="Raleway"/>
                <a:ea typeface="Raleway"/>
                <a:cs typeface="Raleway"/>
                <a:sym typeface="Raleway"/>
              </a:rPr>
              <a:t>Introduction</a:t>
            </a:r>
            <a:r>
              <a:rPr lang="tr-TR" sz="3000" b="0" i="0" u="none" strike="noStrike" cap="none" dirty="0">
                <a:solidFill>
                  <a:srgbClr val="0B5394"/>
                </a:solidFill>
                <a:latin typeface="Raleway"/>
                <a:ea typeface="Raleway"/>
                <a:cs typeface="Raleway"/>
                <a:sym typeface="Raleway"/>
              </a:rPr>
              <a:t> </a:t>
            </a:r>
            <a:r>
              <a:rPr lang="tr-TR" sz="3000" b="0" i="0" u="none" strike="noStrike" cap="none" dirty="0" err="1">
                <a:solidFill>
                  <a:srgbClr val="0B5394"/>
                </a:solidFill>
                <a:latin typeface="Raleway"/>
                <a:ea typeface="Raleway"/>
                <a:cs typeface="Raleway"/>
                <a:sym typeface="Raleway"/>
              </a:rPr>
              <a:t>to</a:t>
            </a:r>
            <a:r>
              <a:rPr lang="tr-TR" sz="3000" b="0" i="0" u="none" strike="noStrike" cap="none" dirty="0">
                <a:solidFill>
                  <a:srgbClr val="0B5394"/>
                </a:solidFill>
                <a:latin typeface="Raleway"/>
                <a:ea typeface="Raleway"/>
                <a:cs typeface="Raleway"/>
                <a:sym typeface="Raleway"/>
              </a:rPr>
              <a:t> </a:t>
            </a:r>
            <a:r>
              <a:rPr lang="tr-TR" sz="3000" b="0" i="0" u="none" strike="noStrike" cap="none" dirty="0" err="1">
                <a:solidFill>
                  <a:srgbClr val="0B5394"/>
                </a:solidFill>
                <a:latin typeface="Raleway"/>
                <a:ea typeface="Raleway"/>
                <a:cs typeface="Raleway"/>
                <a:sym typeface="Raleway"/>
              </a:rPr>
              <a:t>Issues</a:t>
            </a:r>
            <a:endParaRPr sz="3000" b="0" i="0" u="none" strike="noStrike" cap="none" dirty="0">
              <a:solidFill>
                <a:srgbClr val="0B5394"/>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dirty="0" err="1">
                <a:solidFill>
                  <a:srgbClr val="0B5394"/>
                </a:solidFill>
                <a:latin typeface="Raleway"/>
                <a:ea typeface="Raleway"/>
                <a:cs typeface="Raleway"/>
                <a:sym typeface="Raleway"/>
              </a:rPr>
              <a:t>Working</a:t>
            </a:r>
            <a:r>
              <a:rPr lang="tr-TR" sz="3000" b="0" i="0" u="none" strike="noStrike" cap="none" dirty="0">
                <a:solidFill>
                  <a:srgbClr val="0B5394"/>
                </a:solidFill>
                <a:latin typeface="Raleway"/>
                <a:ea typeface="Raleway"/>
                <a:cs typeface="Raleway"/>
                <a:sym typeface="Raleway"/>
              </a:rPr>
              <a:t> </a:t>
            </a:r>
            <a:r>
              <a:rPr lang="tr-TR" sz="3000" b="0" i="0" u="none" strike="noStrike" cap="none" dirty="0" err="1">
                <a:solidFill>
                  <a:srgbClr val="0B5394"/>
                </a:solidFill>
                <a:latin typeface="Raleway"/>
                <a:ea typeface="Raleway"/>
                <a:cs typeface="Raleway"/>
                <a:sym typeface="Raleway"/>
              </a:rPr>
              <a:t>with</a:t>
            </a:r>
            <a:r>
              <a:rPr lang="tr-TR" sz="3000" b="0" i="0" u="none" strike="noStrike" cap="none" dirty="0">
                <a:solidFill>
                  <a:srgbClr val="0B5394"/>
                </a:solidFill>
                <a:latin typeface="Raleway"/>
                <a:ea typeface="Raleway"/>
                <a:cs typeface="Raleway"/>
                <a:sym typeface="Raleway"/>
              </a:rPr>
              <a:t> </a:t>
            </a:r>
            <a:r>
              <a:rPr lang="tr-TR" sz="3000" b="0" i="0" u="none" strike="noStrike" cap="none" dirty="0" err="1">
                <a:solidFill>
                  <a:srgbClr val="0B5394"/>
                </a:solidFill>
                <a:latin typeface="Raleway"/>
                <a:ea typeface="Raleway"/>
                <a:cs typeface="Raleway"/>
                <a:sym typeface="Raleway"/>
              </a:rPr>
              <a:t>Issues</a:t>
            </a:r>
            <a:endParaRPr sz="3000" b="0" i="0" u="none" strike="noStrike" cap="none" dirty="0">
              <a:solidFill>
                <a:srgbClr val="0B5394"/>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dirty="0">
                <a:solidFill>
                  <a:srgbClr val="0B5394"/>
                </a:solidFill>
                <a:latin typeface="Raleway"/>
                <a:ea typeface="Raleway"/>
                <a:cs typeface="Raleway"/>
                <a:sym typeface="Raleway"/>
              </a:rPr>
              <a:t>Planning </a:t>
            </a:r>
            <a:r>
              <a:rPr lang="tr-TR" sz="3000" b="0" i="0" u="none" strike="noStrike" cap="none" dirty="0" err="1">
                <a:solidFill>
                  <a:srgbClr val="0B5394"/>
                </a:solidFill>
                <a:latin typeface="Raleway"/>
                <a:ea typeface="Raleway"/>
                <a:cs typeface="Raleway"/>
                <a:sym typeface="Raleway"/>
              </a:rPr>
              <a:t>Sprints</a:t>
            </a:r>
            <a:endParaRPr sz="3000" b="0" i="0" u="none" strike="noStrike" cap="none" dirty="0">
              <a:solidFill>
                <a:srgbClr val="0B5394"/>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dirty="0" err="1">
                <a:solidFill>
                  <a:srgbClr val="0B5394"/>
                </a:solidFill>
                <a:latin typeface="Raleway"/>
                <a:ea typeface="Raleway"/>
                <a:cs typeface="Raleway"/>
                <a:sym typeface="Raleway"/>
              </a:rPr>
              <a:t>Reports</a:t>
            </a:r>
            <a:r>
              <a:rPr lang="tr-TR" sz="3000" b="0" i="0" u="none" strike="noStrike" cap="none" dirty="0">
                <a:solidFill>
                  <a:srgbClr val="0B5394"/>
                </a:solidFill>
                <a:latin typeface="Raleway"/>
                <a:ea typeface="Raleway"/>
                <a:cs typeface="Raleway"/>
                <a:sym typeface="Raleway"/>
              </a:rPr>
              <a:t> in </a:t>
            </a:r>
            <a:r>
              <a:rPr lang="tr-TR" sz="3000" b="0" i="0" u="none" strike="noStrike" cap="none" dirty="0" err="1">
                <a:solidFill>
                  <a:srgbClr val="0B5394"/>
                </a:solidFill>
                <a:latin typeface="Raleway"/>
                <a:ea typeface="Raleway"/>
                <a:cs typeface="Raleway"/>
                <a:sym typeface="Raleway"/>
              </a:rPr>
              <a:t>Jira</a:t>
            </a:r>
            <a:endParaRPr sz="3000" b="0" i="0" u="none" strike="noStrike" cap="none" dirty="0">
              <a:solidFill>
                <a:srgbClr val="0B5394"/>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601" name="Google Shape;601;p47"/>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Issue</a:t>
            </a:r>
            <a:endParaRPr sz="4000">
              <a:solidFill>
                <a:srgbClr val="741B47"/>
              </a:solidFill>
              <a:latin typeface="Raleway Medium"/>
              <a:ea typeface="Raleway Medium"/>
              <a:cs typeface="Raleway Medium"/>
              <a:sym typeface="Raleway Medium"/>
            </a:endParaRPr>
          </a:p>
        </p:txBody>
      </p:sp>
      <p:grpSp>
        <p:nvGrpSpPr>
          <p:cNvPr id="602" name="Google Shape;602;p47"/>
          <p:cNvGrpSpPr/>
          <p:nvPr/>
        </p:nvGrpSpPr>
        <p:grpSpPr>
          <a:xfrm>
            <a:off x="1737448" y="805605"/>
            <a:ext cx="5232876" cy="4025724"/>
            <a:chOff x="431561" y="19137"/>
            <a:chExt cx="5232876" cy="4025724"/>
          </a:xfrm>
        </p:grpSpPr>
        <p:sp>
          <p:nvSpPr>
            <p:cNvPr id="603" name="Google Shape;603;p47"/>
            <p:cNvSpPr/>
            <p:nvPr/>
          </p:nvSpPr>
          <p:spPr>
            <a:xfrm>
              <a:off x="431561" y="19137"/>
              <a:ext cx="2326268" cy="1719103"/>
            </a:xfrm>
            <a:prstGeom prst="rect">
              <a:avLst/>
            </a:prstGeom>
            <a:blipFill rotWithShape="1">
              <a:blip r:embed="rId3">
                <a:alphaModFix/>
              </a:blip>
              <a:stretch>
                <a:fillRect t="-6996" b="-6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7"/>
            <p:cNvSpPr/>
            <p:nvPr/>
          </p:nvSpPr>
          <p:spPr>
            <a:xfrm>
              <a:off x="901765" y="14265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7"/>
            <p:cNvSpPr txBox="1"/>
            <p:nvPr/>
          </p:nvSpPr>
          <p:spPr>
            <a:xfrm>
              <a:off x="901765" y="1426535"/>
              <a:ext cx="2004550" cy="481726"/>
            </a:xfrm>
            <a:prstGeom prst="rect">
              <a:avLst/>
            </a:prstGeom>
            <a:solidFill>
              <a:srgbClr val="C27BA0"/>
            </a:solid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tr-TR" sz="1400" b="0" i="0" u="none" strike="noStrike" cap="none">
                  <a:solidFill>
                    <a:schemeClr val="lt1"/>
                  </a:solidFill>
                  <a:latin typeface="Arial"/>
                  <a:ea typeface="Arial"/>
                  <a:cs typeface="Arial"/>
                  <a:sym typeface="Arial"/>
                </a:rPr>
                <a:t>Click on "+" button from the global navigation bar</a:t>
              </a:r>
              <a:endParaRPr sz="1400" b="0" i="0" u="none" strike="noStrike" cap="none">
                <a:solidFill>
                  <a:schemeClr val="lt1"/>
                </a:solidFill>
                <a:latin typeface="Arial"/>
                <a:ea typeface="Arial"/>
                <a:cs typeface="Arial"/>
                <a:sym typeface="Arial"/>
              </a:endParaRPr>
            </a:p>
          </p:txBody>
        </p:sp>
        <p:sp>
          <p:nvSpPr>
            <p:cNvPr id="606" name="Google Shape;606;p47"/>
            <p:cNvSpPr/>
            <p:nvPr/>
          </p:nvSpPr>
          <p:spPr>
            <a:xfrm>
              <a:off x="3189684" y="19137"/>
              <a:ext cx="2326268" cy="1719103"/>
            </a:xfrm>
            <a:prstGeom prst="rect">
              <a:avLst/>
            </a:prstGeom>
            <a:blipFill rotWithShape="1">
              <a:blip r:embed="rId4">
                <a:alphaModFix/>
              </a:blip>
              <a:stretch>
                <a:fillRect t="-4998" b="-4997"/>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7"/>
            <p:cNvSpPr/>
            <p:nvPr/>
          </p:nvSpPr>
          <p:spPr>
            <a:xfrm>
              <a:off x="3659887" y="14265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7"/>
            <p:cNvSpPr txBox="1"/>
            <p:nvPr/>
          </p:nvSpPr>
          <p:spPr>
            <a:xfrm>
              <a:off x="3659887" y="1426535"/>
              <a:ext cx="2004550" cy="481726"/>
            </a:xfrm>
            <a:prstGeom prst="rect">
              <a:avLst/>
            </a:prstGeom>
            <a:solidFill>
              <a:srgbClr val="C27BA0"/>
            </a:solid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tr-TR" sz="1400" b="0" i="0" u="none" strike="noStrike" cap="none">
                  <a:solidFill>
                    <a:schemeClr val="lt1"/>
                  </a:solidFill>
                  <a:latin typeface="Arial"/>
                  <a:ea typeface="Arial"/>
                  <a:cs typeface="Arial"/>
                  <a:sym typeface="Arial"/>
                </a:rPr>
                <a:t>Click on "Create Issue" button in the Backlog</a:t>
              </a:r>
              <a:endParaRPr sz="1400" b="0" i="0" u="none" strike="noStrike" cap="none">
                <a:solidFill>
                  <a:schemeClr val="lt1"/>
                </a:solidFill>
                <a:latin typeface="Arial"/>
                <a:ea typeface="Arial"/>
                <a:cs typeface="Arial"/>
                <a:sym typeface="Arial"/>
              </a:endParaRPr>
            </a:p>
          </p:txBody>
        </p:sp>
        <p:sp>
          <p:nvSpPr>
            <p:cNvPr id="609" name="Google Shape;609;p47"/>
            <p:cNvSpPr/>
            <p:nvPr/>
          </p:nvSpPr>
          <p:spPr>
            <a:xfrm>
              <a:off x="1810623" y="2155737"/>
              <a:ext cx="2326268" cy="1719103"/>
            </a:xfrm>
            <a:prstGeom prst="rect">
              <a:avLst/>
            </a:prstGeom>
            <a:blipFill rotWithShape="1">
              <a:blip r:embed="rId5">
                <a:alphaModFix/>
              </a:blip>
              <a:stretch>
                <a:fillRect l="-998" r="-997"/>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7"/>
            <p:cNvSpPr/>
            <p:nvPr/>
          </p:nvSpPr>
          <p:spPr>
            <a:xfrm>
              <a:off x="2280826" y="35631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7"/>
            <p:cNvSpPr txBox="1"/>
            <p:nvPr/>
          </p:nvSpPr>
          <p:spPr>
            <a:xfrm>
              <a:off x="2280826" y="3563135"/>
              <a:ext cx="2004550" cy="481726"/>
            </a:xfrm>
            <a:prstGeom prst="rect">
              <a:avLst/>
            </a:prstGeom>
            <a:solidFill>
              <a:srgbClr val="C27BA0"/>
            </a:solid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tr-TR" sz="1400" b="0" i="0" u="none" strike="noStrike" cap="none">
                  <a:solidFill>
                    <a:schemeClr val="lt1"/>
                  </a:solidFill>
                  <a:latin typeface="Arial"/>
                  <a:ea typeface="Arial"/>
                  <a:cs typeface="Arial"/>
                  <a:sym typeface="Arial"/>
                </a:rPr>
                <a:t>Fill in the Dialogue Box</a:t>
              </a:r>
              <a:endParaRPr sz="1400" b="0" i="0" u="none" strike="noStrike" cap="none">
                <a:solidFill>
                  <a:schemeClr val="lt1"/>
                </a:solidFill>
                <a:latin typeface="Arial"/>
                <a:ea typeface="Arial"/>
                <a:cs typeface="Arial"/>
                <a:sym typeface="Arial"/>
              </a:endParaRPr>
            </a:p>
          </p:txBody>
        </p:sp>
      </p:grpSp>
      <p:pic>
        <p:nvPicPr>
          <p:cNvPr id="612" name="Google Shape;612;p47"/>
          <p:cNvPicPr preferRelativeResize="0"/>
          <p:nvPr/>
        </p:nvPicPr>
        <p:blipFill rotWithShape="1">
          <a:blip r:embed="rId6">
            <a:alphaModFix/>
          </a:blip>
          <a:srcRect/>
          <a:stretch/>
        </p:blipFill>
        <p:spPr>
          <a:xfrm>
            <a:off x="1125450" y="1309600"/>
            <a:ext cx="612000" cy="612000"/>
          </a:xfrm>
          <a:prstGeom prst="rect">
            <a:avLst/>
          </a:prstGeom>
          <a:noFill/>
          <a:ln>
            <a:noFill/>
          </a:ln>
        </p:spPr>
      </p:pic>
      <p:pic>
        <p:nvPicPr>
          <p:cNvPr id="613" name="Google Shape;613;p47"/>
          <p:cNvPicPr preferRelativeResize="0"/>
          <p:nvPr/>
        </p:nvPicPr>
        <p:blipFill rotWithShape="1">
          <a:blip r:embed="rId7">
            <a:alphaModFix/>
          </a:blip>
          <a:srcRect/>
          <a:stretch/>
        </p:blipFill>
        <p:spPr>
          <a:xfrm>
            <a:off x="2538700" y="3515375"/>
            <a:ext cx="612000" cy="612000"/>
          </a:xfrm>
          <a:prstGeom prst="rect">
            <a:avLst/>
          </a:prstGeom>
          <a:noFill/>
          <a:ln>
            <a:noFill/>
          </a:ln>
        </p:spPr>
      </p:pic>
      <p:pic>
        <p:nvPicPr>
          <p:cNvPr id="614" name="Google Shape;614;p47"/>
          <p:cNvPicPr preferRelativeResize="0"/>
          <p:nvPr/>
        </p:nvPicPr>
        <p:blipFill rotWithShape="1">
          <a:blip r:embed="rId6">
            <a:alphaModFix/>
          </a:blip>
          <a:srcRect/>
          <a:stretch/>
        </p:blipFill>
        <p:spPr>
          <a:xfrm>
            <a:off x="6822400" y="1309600"/>
            <a:ext cx="612000" cy="612000"/>
          </a:xfrm>
          <a:prstGeom prst="rect">
            <a:avLst/>
          </a:prstGeom>
          <a:noFill/>
          <a:ln>
            <a:noFill/>
          </a:ln>
        </p:spPr>
      </p:pic>
      <p:sp>
        <p:nvSpPr>
          <p:cNvPr id="615" name="Google Shape;615;p47"/>
          <p:cNvSpPr/>
          <p:nvPr/>
        </p:nvSpPr>
        <p:spPr>
          <a:xfrm>
            <a:off x="4082525" y="1402150"/>
            <a:ext cx="394800" cy="42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621" name="Google Shape;621;p48"/>
          <p:cNvSpPr txBox="1">
            <a:spLocks noGrp="1"/>
          </p:cNvSpPr>
          <p:nvPr>
            <p:ph type="title"/>
          </p:nvPr>
        </p:nvSpPr>
        <p:spPr>
          <a:xfrm>
            <a:off x="431800" y="173800"/>
            <a:ext cx="7316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Issue Card </a:t>
            </a:r>
            <a:r>
              <a:rPr lang="tr-TR" sz="1500">
                <a:solidFill>
                  <a:srgbClr val="741B47"/>
                </a:solidFill>
                <a:latin typeface="Raleway Medium"/>
                <a:ea typeface="Raleway Medium"/>
                <a:cs typeface="Raleway Medium"/>
                <a:sym typeface="Raleway Medium"/>
              </a:rPr>
              <a:t>(How it looks like in the Active Sprints mode)</a:t>
            </a:r>
            <a:endParaRPr sz="1500">
              <a:solidFill>
                <a:srgbClr val="741B47"/>
              </a:solidFill>
              <a:latin typeface="Raleway Medium"/>
              <a:ea typeface="Raleway Medium"/>
              <a:cs typeface="Raleway Medium"/>
              <a:sym typeface="Raleway Medium"/>
            </a:endParaRPr>
          </a:p>
        </p:txBody>
      </p:sp>
      <p:pic>
        <p:nvPicPr>
          <p:cNvPr id="622" name="Google Shape;622;p48"/>
          <p:cNvPicPr preferRelativeResize="0"/>
          <p:nvPr/>
        </p:nvPicPr>
        <p:blipFill rotWithShape="1">
          <a:blip r:embed="rId3">
            <a:alphaModFix/>
          </a:blip>
          <a:srcRect/>
          <a:stretch/>
        </p:blipFill>
        <p:spPr>
          <a:xfrm>
            <a:off x="2189500" y="1192400"/>
            <a:ext cx="4765000" cy="2266675"/>
          </a:xfrm>
          <a:prstGeom prst="rect">
            <a:avLst/>
          </a:prstGeom>
          <a:noFill/>
          <a:ln>
            <a:noFill/>
          </a:ln>
          <a:effectLst>
            <a:outerShdw blurRad="57150" dist="19050" dir="5400000" algn="bl" rotWithShape="0">
              <a:srgbClr val="000000">
                <a:alpha val="49803"/>
              </a:srgbClr>
            </a:outerShdw>
          </a:effectLst>
        </p:spPr>
      </p:pic>
      <p:sp>
        <p:nvSpPr>
          <p:cNvPr id="623" name="Google Shape;623;p48"/>
          <p:cNvSpPr/>
          <p:nvPr/>
        </p:nvSpPr>
        <p:spPr>
          <a:xfrm>
            <a:off x="2225885" y="1314421"/>
            <a:ext cx="4692000" cy="957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8"/>
          <p:cNvSpPr/>
          <p:nvPr/>
        </p:nvSpPr>
        <p:spPr>
          <a:xfrm>
            <a:off x="330875" y="1273350"/>
            <a:ext cx="1574100" cy="511200"/>
          </a:xfrm>
          <a:prstGeom prst="wedgeRectCallout">
            <a:avLst>
              <a:gd name="adj1" fmla="val 69111"/>
              <a:gd name="adj2" fmla="val -881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Summary</a:t>
            </a:r>
            <a:endParaRPr sz="1400" b="1" i="0" u="none" strike="noStrike" cap="none">
              <a:solidFill>
                <a:srgbClr val="FFFFFF"/>
              </a:solidFill>
              <a:latin typeface="Arial"/>
              <a:ea typeface="Arial"/>
              <a:cs typeface="Arial"/>
              <a:sym typeface="Arial"/>
            </a:endParaRPr>
          </a:p>
        </p:txBody>
      </p:sp>
      <p:sp>
        <p:nvSpPr>
          <p:cNvPr id="625" name="Google Shape;625;p48"/>
          <p:cNvSpPr/>
          <p:nvPr/>
        </p:nvSpPr>
        <p:spPr>
          <a:xfrm>
            <a:off x="330875" y="2257700"/>
            <a:ext cx="1574100" cy="511200"/>
          </a:xfrm>
          <a:prstGeom prst="wedgeRectCallout">
            <a:avLst>
              <a:gd name="adj1" fmla="val 77390"/>
              <a:gd name="adj2" fmla="val -686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Epic</a:t>
            </a:r>
            <a:endParaRPr sz="1400" b="1" i="0" u="none" strike="noStrike" cap="none">
              <a:solidFill>
                <a:srgbClr val="FFFFFF"/>
              </a:solidFill>
              <a:latin typeface="Arial"/>
              <a:ea typeface="Arial"/>
              <a:cs typeface="Arial"/>
              <a:sym typeface="Arial"/>
            </a:endParaRPr>
          </a:p>
        </p:txBody>
      </p:sp>
      <p:sp>
        <p:nvSpPr>
          <p:cNvPr id="626" name="Google Shape;626;p48"/>
          <p:cNvSpPr/>
          <p:nvPr/>
        </p:nvSpPr>
        <p:spPr>
          <a:xfrm>
            <a:off x="330875" y="3111925"/>
            <a:ext cx="1574100" cy="511200"/>
          </a:xfrm>
          <a:prstGeom prst="wedgeRectCallout">
            <a:avLst>
              <a:gd name="adj1" fmla="val 75480"/>
              <a:gd name="adj2" fmla="val -42889"/>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Issue Type</a:t>
            </a:r>
            <a:endParaRPr sz="1400" b="1" i="0" u="none" strike="noStrike" cap="none">
              <a:solidFill>
                <a:srgbClr val="FFFFFF"/>
              </a:solidFill>
              <a:latin typeface="Arial"/>
              <a:ea typeface="Arial"/>
              <a:cs typeface="Arial"/>
              <a:sym typeface="Arial"/>
            </a:endParaRPr>
          </a:p>
        </p:txBody>
      </p:sp>
      <p:sp>
        <p:nvSpPr>
          <p:cNvPr id="627" name="Google Shape;627;p48"/>
          <p:cNvSpPr/>
          <p:nvPr/>
        </p:nvSpPr>
        <p:spPr>
          <a:xfrm>
            <a:off x="1155025" y="3966150"/>
            <a:ext cx="1574100" cy="511200"/>
          </a:xfrm>
          <a:prstGeom prst="wedgeRectCallout">
            <a:avLst>
              <a:gd name="adj1" fmla="val 49875"/>
              <a:gd name="adj2" fmla="val -188419"/>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Issue Priority</a:t>
            </a:r>
            <a:endParaRPr sz="1400" b="1" i="0" u="none" strike="noStrike" cap="none">
              <a:solidFill>
                <a:srgbClr val="FFFFFF"/>
              </a:solidFill>
              <a:latin typeface="Arial"/>
              <a:ea typeface="Arial"/>
              <a:cs typeface="Arial"/>
              <a:sym typeface="Arial"/>
            </a:endParaRPr>
          </a:p>
        </p:txBody>
      </p:sp>
      <p:sp>
        <p:nvSpPr>
          <p:cNvPr id="628" name="Google Shape;628;p48"/>
          <p:cNvSpPr/>
          <p:nvPr/>
        </p:nvSpPr>
        <p:spPr>
          <a:xfrm>
            <a:off x="3001875" y="3966150"/>
            <a:ext cx="1574100" cy="511200"/>
          </a:xfrm>
          <a:prstGeom prst="wedgeRectCallout">
            <a:avLst>
              <a:gd name="adj1" fmla="val -38789"/>
              <a:gd name="adj2" fmla="val -178614"/>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Estimate</a:t>
            </a:r>
            <a:endParaRPr sz="1400" b="1" i="0" u="none" strike="noStrike" cap="none">
              <a:solidFill>
                <a:srgbClr val="FFFFFF"/>
              </a:solidFill>
              <a:latin typeface="Arial"/>
              <a:ea typeface="Arial"/>
              <a:cs typeface="Arial"/>
              <a:sym typeface="Arial"/>
            </a:endParaRPr>
          </a:p>
        </p:txBody>
      </p:sp>
      <p:sp>
        <p:nvSpPr>
          <p:cNvPr id="629" name="Google Shape;629;p48"/>
          <p:cNvSpPr/>
          <p:nvPr/>
        </p:nvSpPr>
        <p:spPr>
          <a:xfrm>
            <a:off x="5229725" y="3966150"/>
            <a:ext cx="1574100" cy="511200"/>
          </a:xfrm>
          <a:prstGeom prst="wedgeRectCallout">
            <a:avLst>
              <a:gd name="adj1" fmla="val 5670"/>
              <a:gd name="adj2" fmla="val -186458"/>
            </a:avLst>
          </a:prstGeom>
          <a:solidFill>
            <a:srgbClr val="274E1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Project Key</a:t>
            </a:r>
            <a:endParaRPr sz="1400" b="1" i="0" u="none" strike="noStrike" cap="none">
              <a:solidFill>
                <a:srgbClr val="FFFFFF"/>
              </a:solidFill>
              <a:latin typeface="Arial"/>
              <a:ea typeface="Arial"/>
              <a:cs typeface="Arial"/>
              <a:sym typeface="Arial"/>
            </a:endParaRPr>
          </a:p>
        </p:txBody>
      </p:sp>
      <p:sp>
        <p:nvSpPr>
          <p:cNvPr id="630" name="Google Shape;630;p48"/>
          <p:cNvSpPr/>
          <p:nvPr/>
        </p:nvSpPr>
        <p:spPr>
          <a:xfrm>
            <a:off x="7407450" y="2600725"/>
            <a:ext cx="1574100" cy="511200"/>
          </a:xfrm>
          <a:prstGeom prst="wedgeRectCallout">
            <a:avLst>
              <a:gd name="adj1" fmla="val -87453"/>
              <a:gd name="adj2" fmla="val 27690"/>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FFFFFF"/>
                </a:solidFill>
                <a:latin typeface="Arial"/>
                <a:ea typeface="Arial"/>
                <a:cs typeface="Arial"/>
                <a:sym typeface="Arial"/>
              </a:rPr>
              <a:t>Assignee</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34"/>
        <p:cNvGrpSpPr/>
        <p:nvPr/>
      </p:nvGrpSpPr>
      <p:grpSpPr>
        <a:xfrm>
          <a:off x="0" y="0"/>
          <a:ext cx="0" cy="0"/>
          <a:chOff x="0" y="0"/>
          <a:chExt cx="0" cy="0"/>
        </a:xfrm>
      </p:grpSpPr>
      <p:sp>
        <p:nvSpPr>
          <p:cNvPr id="635" name="Google Shape;635;p4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9"/>
          <p:cNvSpPr txBox="1"/>
          <p:nvPr/>
        </p:nvSpPr>
        <p:spPr>
          <a:xfrm>
            <a:off x="664725" y="2056150"/>
            <a:ext cx="51309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a:solidFill>
                  <a:srgbClr val="4A86E8"/>
                </a:solidFill>
                <a:latin typeface="Proxima Nova Semibold"/>
                <a:ea typeface="Proxima Nova Semibold"/>
                <a:cs typeface="Proxima Nova Semibold"/>
                <a:sym typeface="Proxima Nova Semibold"/>
              </a:rPr>
              <a:t>How can </a:t>
            </a:r>
            <a:r>
              <a:rPr lang="tr-TR" sz="3100" b="0" i="0" u="none" strike="noStrike" cap="none" dirty="0" err="1">
                <a:solidFill>
                  <a:srgbClr val="4A86E8"/>
                </a:solidFill>
                <a:latin typeface="Proxima Nova Semibold"/>
                <a:ea typeface="Proxima Nova Semibold"/>
                <a:cs typeface="Proxima Nova Semibold"/>
                <a:sym typeface="Proxima Nova Semibold"/>
              </a:rPr>
              <a:t>you</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determine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the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relative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priority</a:t>
            </a:r>
            <a:r>
              <a:rPr lang="tr-TR" sz="3100" b="0" i="0" u="none" strike="noStrike" cap="none" dirty="0">
                <a:solidFill>
                  <a:srgbClr val="4A86E8"/>
                </a:solidFill>
                <a:latin typeface="Proxima Nova Semibold"/>
                <a:ea typeface="Proxima Nova Semibold"/>
                <a:cs typeface="Proxima Nova Semibold"/>
                <a:sym typeface="Proxima Nova Semibold"/>
              </a:rPr>
              <a:t> of an </a:t>
            </a:r>
            <a:r>
              <a:rPr lang="tr-TR" sz="3100" b="0" i="0" u="none" strike="noStrike" cap="none" dirty="0" err="1">
                <a:solidFill>
                  <a:srgbClr val="4A86E8"/>
                </a:solidFill>
                <a:latin typeface="Proxima Nova Semibold"/>
                <a:ea typeface="Proxima Nova Semibold"/>
                <a:cs typeface="Proxima Nova Semibold"/>
                <a:sym typeface="Proxima Nova Semibold"/>
              </a:rPr>
              <a:t>issue</a:t>
            </a:r>
            <a:r>
              <a:rPr lang="tr-TR" sz="3100" b="0" i="0" u="none" strike="noStrike" cap="none" dirty="0">
                <a:solidFill>
                  <a:srgbClr val="4A86E8"/>
                </a:solidFill>
                <a:latin typeface="Proxima Nova Semibold"/>
                <a:ea typeface="Proxima Nova Semibold"/>
                <a:cs typeface="Proxima Nova Semibold"/>
                <a:sym typeface="Proxima Nova Semibold"/>
              </a:rPr>
              <a:t> in </a:t>
            </a:r>
            <a:r>
              <a:rPr lang="tr-TR" sz="3100" b="0" i="0" u="none" strike="noStrike" cap="none" dirty="0" err="1">
                <a:solidFill>
                  <a:srgbClr val="4A86E8"/>
                </a:solidFill>
                <a:latin typeface="Proxima Nova Semibold"/>
                <a:ea typeface="Proxima Nova Semibold"/>
                <a:cs typeface="Proxima Nova Semibold"/>
                <a:sym typeface="Proxima Nova Semibold"/>
              </a:rPr>
              <a:t>Jira</a:t>
            </a:r>
            <a:r>
              <a:rPr lang="tr-TR" sz="3100" b="0" i="0" u="none" strike="noStrike" cap="none" dirty="0">
                <a:solidFill>
                  <a:srgbClr val="4A86E8"/>
                </a:solidFill>
                <a:latin typeface="Proxima Nova Semibold"/>
                <a:ea typeface="Proxima Nova Semibold"/>
                <a:cs typeface="Proxima Nova Semibold"/>
                <a:sym typeface="Proxima Nova Semibold"/>
              </a:rPr>
              <a:t>?</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637" name="Google Shape;637;p49"/>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638" name="Google Shape;638;p49"/>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639" name="Google Shape;639;p49"/>
          <p:cNvPicPr preferRelativeResize="0"/>
          <p:nvPr/>
        </p:nvPicPr>
        <p:blipFill rotWithShape="1">
          <a:blip r:embed="rId5">
            <a:alphaModFix/>
          </a:blip>
          <a:srcRect/>
          <a:stretch/>
        </p:blipFill>
        <p:spPr>
          <a:xfrm>
            <a:off x="2198900" y="367650"/>
            <a:ext cx="1954550" cy="1954550"/>
          </a:xfrm>
          <a:prstGeom prst="rect">
            <a:avLst/>
          </a:prstGeom>
          <a:noFill/>
          <a:ln>
            <a:noFill/>
          </a:ln>
        </p:spPr>
      </p:pic>
      <p:pic>
        <p:nvPicPr>
          <p:cNvPr id="640" name="Google Shape;640;p49">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641" name="Google Shape;641;p49">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23</a:t>
            </a:fld>
            <a:endParaRPr/>
          </a:p>
        </p:txBody>
      </p:sp>
      <p:sp>
        <p:nvSpPr>
          <p:cNvPr id="647" name="Google Shape;647;p50"/>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Epic</a:t>
            </a:r>
            <a:endParaRPr sz="4000">
              <a:solidFill>
                <a:srgbClr val="741B47"/>
              </a:solidFill>
              <a:latin typeface="Raleway Medium"/>
              <a:ea typeface="Raleway Medium"/>
              <a:cs typeface="Raleway Medium"/>
              <a:sym typeface="Raleway Medium"/>
            </a:endParaRPr>
          </a:p>
        </p:txBody>
      </p:sp>
      <p:grpSp>
        <p:nvGrpSpPr>
          <p:cNvPr id="648" name="Google Shape;648;p50"/>
          <p:cNvGrpSpPr/>
          <p:nvPr/>
        </p:nvGrpSpPr>
        <p:grpSpPr>
          <a:xfrm>
            <a:off x="1737448" y="786468"/>
            <a:ext cx="5232876" cy="4044861"/>
            <a:chOff x="431561" y="0"/>
            <a:chExt cx="5232876" cy="4044861"/>
          </a:xfrm>
        </p:grpSpPr>
        <p:sp>
          <p:nvSpPr>
            <p:cNvPr id="649" name="Google Shape;649;p50"/>
            <p:cNvSpPr/>
            <p:nvPr/>
          </p:nvSpPr>
          <p:spPr>
            <a:xfrm>
              <a:off x="431561" y="0"/>
              <a:ext cx="2326268" cy="1630483"/>
            </a:xfrm>
            <a:prstGeom prst="rect">
              <a:avLst/>
            </a:prstGeom>
            <a:blipFill rotWithShape="1">
              <a:blip r:embed="rId3">
                <a:alphaModFix/>
              </a:blip>
              <a:stretch>
                <a:fillRect l="-6996" r="-6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0"/>
            <p:cNvSpPr/>
            <p:nvPr/>
          </p:nvSpPr>
          <p:spPr>
            <a:xfrm>
              <a:off x="901765" y="1404380"/>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0"/>
            <p:cNvSpPr txBox="1"/>
            <p:nvPr/>
          </p:nvSpPr>
          <p:spPr>
            <a:xfrm>
              <a:off x="901765" y="1404380"/>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Click on "EPICS"</a:t>
              </a:r>
              <a:endParaRPr sz="1600" b="0" i="0" u="none" strike="noStrike" cap="none">
                <a:solidFill>
                  <a:schemeClr val="lt1"/>
                </a:solidFill>
                <a:latin typeface="Arial"/>
                <a:ea typeface="Arial"/>
                <a:cs typeface="Arial"/>
                <a:sym typeface="Arial"/>
              </a:endParaRPr>
            </a:p>
          </p:txBody>
        </p:sp>
        <p:sp>
          <p:nvSpPr>
            <p:cNvPr id="652" name="Google Shape;652;p50"/>
            <p:cNvSpPr/>
            <p:nvPr/>
          </p:nvSpPr>
          <p:spPr>
            <a:xfrm>
              <a:off x="3189684" y="19137"/>
              <a:ext cx="2326268" cy="1719103"/>
            </a:xfrm>
            <a:prstGeom prst="rect">
              <a:avLst/>
            </a:prstGeom>
            <a:blipFill rotWithShape="1">
              <a:blip r:embed="rId4">
                <a:alphaModFix/>
              </a:blip>
              <a:stretch>
                <a:fillRect l="-3996" r="-3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0"/>
            <p:cNvSpPr/>
            <p:nvPr/>
          </p:nvSpPr>
          <p:spPr>
            <a:xfrm>
              <a:off x="3659887" y="14265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0"/>
            <p:cNvSpPr txBox="1"/>
            <p:nvPr/>
          </p:nvSpPr>
          <p:spPr>
            <a:xfrm>
              <a:off x="3659887" y="1426535"/>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Click on "Create Epic"</a:t>
              </a:r>
              <a:endParaRPr sz="1600" b="0" i="0" u="none" strike="noStrike" cap="none">
                <a:solidFill>
                  <a:schemeClr val="lt1"/>
                </a:solidFill>
                <a:latin typeface="Arial"/>
                <a:ea typeface="Arial"/>
                <a:cs typeface="Arial"/>
                <a:sym typeface="Arial"/>
              </a:endParaRPr>
            </a:p>
          </p:txBody>
        </p:sp>
        <p:sp>
          <p:nvSpPr>
            <p:cNvPr id="655" name="Google Shape;655;p50"/>
            <p:cNvSpPr/>
            <p:nvPr/>
          </p:nvSpPr>
          <p:spPr>
            <a:xfrm>
              <a:off x="1810623" y="2155737"/>
              <a:ext cx="2326268" cy="1719103"/>
            </a:xfrm>
            <a:prstGeom prst="rect">
              <a:avLst/>
            </a:prstGeom>
            <a:blipFill rotWithShape="1">
              <a:blip r:embed="rId5">
                <a:alphaModFix/>
              </a:blip>
              <a:stretch>
                <a:fillRect l="-6996" r="-6996"/>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0"/>
            <p:cNvSpPr/>
            <p:nvPr/>
          </p:nvSpPr>
          <p:spPr>
            <a:xfrm>
              <a:off x="2280826" y="35631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0"/>
            <p:cNvSpPr txBox="1"/>
            <p:nvPr/>
          </p:nvSpPr>
          <p:spPr>
            <a:xfrm>
              <a:off x="2280826" y="3563135"/>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Fill in the Dialogue Box</a:t>
              </a:r>
              <a:endParaRPr sz="1600" b="0" i="0" u="none" strike="noStrike" cap="none">
                <a:solidFill>
                  <a:schemeClr val="lt1"/>
                </a:solidFill>
                <a:latin typeface="Arial"/>
                <a:ea typeface="Arial"/>
                <a:cs typeface="Arial"/>
                <a:sym typeface="Arial"/>
              </a:endParaRPr>
            </a:p>
          </p:txBody>
        </p:sp>
      </p:grpSp>
      <p:pic>
        <p:nvPicPr>
          <p:cNvPr id="658" name="Google Shape;658;p50"/>
          <p:cNvPicPr preferRelativeResize="0"/>
          <p:nvPr/>
        </p:nvPicPr>
        <p:blipFill rotWithShape="1">
          <a:blip r:embed="rId6">
            <a:alphaModFix/>
          </a:blip>
          <a:srcRect/>
          <a:stretch/>
        </p:blipFill>
        <p:spPr>
          <a:xfrm>
            <a:off x="1125450" y="1309600"/>
            <a:ext cx="612000" cy="612000"/>
          </a:xfrm>
          <a:prstGeom prst="rect">
            <a:avLst/>
          </a:prstGeom>
          <a:noFill/>
          <a:ln>
            <a:noFill/>
          </a:ln>
        </p:spPr>
      </p:pic>
      <p:pic>
        <p:nvPicPr>
          <p:cNvPr id="659" name="Google Shape;659;p50"/>
          <p:cNvPicPr preferRelativeResize="0"/>
          <p:nvPr/>
        </p:nvPicPr>
        <p:blipFill rotWithShape="1">
          <a:blip r:embed="rId7">
            <a:alphaModFix/>
          </a:blip>
          <a:srcRect/>
          <a:stretch/>
        </p:blipFill>
        <p:spPr>
          <a:xfrm>
            <a:off x="6829975" y="1309600"/>
            <a:ext cx="612000" cy="612000"/>
          </a:xfrm>
          <a:prstGeom prst="rect">
            <a:avLst/>
          </a:prstGeom>
          <a:noFill/>
          <a:ln>
            <a:noFill/>
          </a:ln>
        </p:spPr>
      </p:pic>
      <p:pic>
        <p:nvPicPr>
          <p:cNvPr id="660" name="Google Shape;660;p50"/>
          <p:cNvPicPr preferRelativeResize="0"/>
          <p:nvPr/>
        </p:nvPicPr>
        <p:blipFill rotWithShape="1">
          <a:blip r:embed="rId8">
            <a:alphaModFix/>
          </a:blip>
          <a:srcRect/>
          <a:stretch/>
        </p:blipFill>
        <p:spPr>
          <a:xfrm>
            <a:off x="2529525" y="3372150"/>
            <a:ext cx="612000" cy="61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24</a:t>
            </a:fld>
            <a:endParaRPr/>
          </a:p>
        </p:txBody>
      </p:sp>
      <p:sp>
        <p:nvSpPr>
          <p:cNvPr id="666" name="Google Shape;666;p51"/>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Subtask</a:t>
            </a:r>
            <a:endParaRPr sz="4000">
              <a:solidFill>
                <a:srgbClr val="741B47"/>
              </a:solidFill>
              <a:latin typeface="Raleway Medium"/>
              <a:ea typeface="Raleway Medium"/>
              <a:cs typeface="Raleway Medium"/>
              <a:sym typeface="Raleway Medium"/>
            </a:endParaRPr>
          </a:p>
        </p:txBody>
      </p:sp>
      <p:grpSp>
        <p:nvGrpSpPr>
          <p:cNvPr id="667" name="Google Shape;667;p51"/>
          <p:cNvGrpSpPr/>
          <p:nvPr/>
        </p:nvGrpSpPr>
        <p:grpSpPr>
          <a:xfrm>
            <a:off x="1737448" y="800104"/>
            <a:ext cx="5232876" cy="4031225"/>
            <a:chOff x="431561" y="13636"/>
            <a:chExt cx="5232876" cy="4031225"/>
          </a:xfrm>
        </p:grpSpPr>
        <p:sp>
          <p:nvSpPr>
            <p:cNvPr id="668" name="Google Shape;668;p51"/>
            <p:cNvSpPr/>
            <p:nvPr/>
          </p:nvSpPr>
          <p:spPr>
            <a:xfrm>
              <a:off x="459686" y="13636"/>
              <a:ext cx="2326268" cy="1651852"/>
            </a:xfrm>
            <a:prstGeom prst="rect">
              <a:avLst/>
            </a:prstGeom>
            <a:blipFill rotWithShape="1">
              <a:blip r:embed="rId3">
                <a:alphaModFix/>
              </a:blip>
              <a:stretch>
                <a:fillRect l="-5998" r="-5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1"/>
            <p:cNvSpPr/>
            <p:nvPr/>
          </p:nvSpPr>
          <p:spPr>
            <a:xfrm>
              <a:off x="901765" y="1409722"/>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1"/>
            <p:cNvSpPr txBox="1"/>
            <p:nvPr/>
          </p:nvSpPr>
          <p:spPr>
            <a:xfrm>
              <a:off x="901765" y="1409722"/>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Navigate to the parent issue</a:t>
              </a:r>
              <a:endParaRPr sz="1600" b="0" i="0" u="none" strike="noStrike" cap="none">
                <a:solidFill>
                  <a:schemeClr val="lt1"/>
                </a:solidFill>
                <a:latin typeface="Arial"/>
                <a:ea typeface="Arial"/>
                <a:cs typeface="Arial"/>
                <a:sym typeface="Arial"/>
              </a:endParaRPr>
            </a:p>
          </p:txBody>
        </p:sp>
        <p:sp>
          <p:nvSpPr>
            <p:cNvPr id="671" name="Google Shape;671;p51"/>
            <p:cNvSpPr/>
            <p:nvPr/>
          </p:nvSpPr>
          <p:spPr>
            <a:xfrm>
              <a:off x="3189684" y="19137"/>
              <a:ext cx="2326268" cy="1719103"/>
            </a:xfrm>
            <a:prstGeom prst="rect">
              <a:avLst/>
            </a:prstGeom>
            <a:blipFill rotWithShape="1">
              <a:blip r:embed="rId4">
                <a:alphaModFix/>
              </a:blip>
              <a:stretch>
                <a:fillRect l="-11997" r="-11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1"/>
            <p:cNvSpPr/>
            <p:nvPr/>
          </p:nvSpPr>
          <p:spPr>
            <a:xfrm>
              <a:off x="3659887" y="14265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1"/>
            <p:cNvSpPr txBox="1"/>
            <p:nvPr/>
          </p:nvSpPr>
          <p:spPr>
            <a:xfrm>
              <a:off x="3659887" y="1426535"/>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Click on "Create subtask" button</a:t>
              </a:r>
              <a:endParaRPr sz="1600" b="0" i="0" u="none" strike="noStrike" cap="none">
                <a:solidFill>
                  <a:schemeClr val="lt1"/>
                </a:solidFill>
                <a:latin typeface="Arial"/>
                <a:ea typeface="Arial"/>
                <a:cs typeface="Arial"/>
                <a:sym typeface="Arial"/>
              </a:endParaRPr>
            </a:p>
          </p:txBody>
        </p:sp>
        <p:sp>
          <p:nvSpPr>
            <p:cNvPr id="674" name="Google Shape;674;p51"/>
            <p:cNvSpPr/>
            <p:nvPr/>
          </p:nvSpPr>
          <p:spPr>
            <a:xfrm>
              <a:off x="431561" y="2155737"/>
              <a:ext cx="2326268" cy="1719103"/>
            </a:xfrm>
            <a:prstGeom prst="rect">
              <a:avLst/>
            </a:prstGeom>
            <a:blipFill rotWithShape="1">
              <a:blip r:embed="rId5">
                <a:alphaModFix/>
              </a:blip>
              <a:stretch>
                <a:fillRect t="-8998" b="-8997"/>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1"/>
            <p:cNvSpPr/>
            <p:nvPr/>
          </p:nvSpPr>
          <p:spPr>
            <a:xfrm>
              <a:off x="901765" y="35631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1"/>
            <p:cNvSpPr txBox="1"/>
            <p:nvPr/>
          </p:nvSpPr>
          <p:spPr>
            <a:xfrm>
              <a:off x="901765" y="3563135"/>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Add a Summary</a:t>
              </a:r>
              <a:endParaRPr sz="1600" b="0" i="0" u="none" strike="noStrike" cap="none">
                <a:solidFill>
                  <a:schemeClr val="lt1"/>
                </a:solidFill>
                <a:latin typeface="Arial"/>
                <a:ea typeface="Arial"/>
                <a:cs typeface="Arial"/>
                <a:sym typeface="Arial"/>
              </a:endParaRPr>
            </a:p>
          </p:txBody>
        </p:sp>
        <p:sp>
          <p:nvSpPr>
            <p:cNvPr id="677" name="Google Shape;677;p51"/>
            <p:cNvSpPr/>
            <p:nvPr/>
          </p:nvSpPr>
          <p:spPr>
            <a:xfrm>
              <a:off x="3189684" y="2155737"/>
              <a:ext cx="2326268" cy="171910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1"/>
            <p:cNvSpPr/>
            <p:nvPr/>
          </p:nvSpPr>
          <p:spPr>
            <a:xfrm>
              <a:off x="3659887" y="3563135"/>
              <a:ext cx="2004550" cy="48172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1"/>
            <p:cNvSpPr txBox="1"/>
            <p:nvPr/>
          </p:nvSpPr>
          <p:spPr>
            <a:xfrm>
              <a:off x="3659887" y="3563135"/>
              <a:ext cx="2004550" cy="481726"/>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Fill in the Subtask Fields</a:t>
              </a:r>
              <a:endParaRPr sz="1600" b="0" i="0" u="none" strike="noStrike" cap="none">
                <a:solidFill>
                  <a:schemeClr val="lt1"/>
                </a:solidFill>
                <a:latin typeface="Arial"/>
                <a:ea typeface="Arial"/>
                <a:cs typeface="Arial"/>
                <a:sym typeface="Arial"/>
              </a:endParaRPr>
            </a:p>
          </p:txBody>
        </p:sp>
      </p:grpSp>
      <p:pic>
        <p:nvPicPr>
          <p:cNvPr id="680" name="Google Shape;680;p51"/>
          <p:cNvPicPr preferRelativeResize="0"/>
          <p:nvPr/>
        </p:nvPicPr>
        <p:blipFill rotWithShape="1">
          <a:blip r:embed="rId7">
            <a:alphaModFix/>
          </a:blip>
          <a:srcRect/>
          <a:stretch/>
        </p:blipFill>
        <p:spPr>
          <a:xfrm>
            <a:off x="6829975" y="3499175"/>
            <a:ext cx="612000" cy="612000"/>
          </a:xfrm>
          <a:prstGeom prst="rect">
            <a:avLst/>
          </a:prstGeom>
          <a:noFill/>
          <a:ln>
            <a:noFill/>
          </a:ln>
        </p:spPr>
      </p:pic>
      <p:pic>
        <p:nvPicPr>
          <p:cNvPr id="681" name="Google Shape;681;p51"/>
          <p:cNvPicPr preferRelativeResize="0"/>
          <p:nvPr/>
        </p:nvPicPr>
        <p:blipFill rotWithShape="1">
          <a:blip r:embed="rId8">
            <a:alphaModFix/>
          </a:blip>
          <a:srcRect/>
          <a:stretch/>
        </p:blipFill>
        <p:spPr>
          <a:xfrm>
            <a:off x="1125450" y="1309600"/>
            <a:ext cx="612000" cy="612000"/>
          </a:xfrm>
          <a:prstGeom prst="rect">
            <a:avLst/>
          </a:prstGeom>
          <a:noFill/>
          <a:ln>
            <a:noFill/>
          </a:ln>
        </p:spPr>
      </p:pic>
      <p:pic>
        <p:nvPicPr>
          <p:cNvPr id="682" name="Google Shape;682;p51"/>
          <p:cNvPicPr preferRelativeResize="0"/>
          <p:nvPr/>
        </p:nvPicPr>
        <p:blipFill rotWithShape="1">
          <a:blip r:embed="rId9">
            <a:alphaModFix/>
          </a:blip>
          <a:srcRect/>
          <a:stretch/>
        </p:blipFill>
        <p:spPr>
          <a:xfrm>
            <a:off x="6829975" y="1309600"/>
            <a:ext cx="612000" cy="612000"/>
          </a:xfrm>
          <a:prstGeom prst="rect">
            <a:avLst/>
          </a:prstGeom>
          <a:noFill/>
          <a:ln>
            <a:noFill/>
          </a:ln>
        </p:spPr>
      </p:pic>
      <p:pic>
        <p:nvPicPr>
          <p:cNvPr id="683" name="Google Shape;683;p51"/>
          <p:cNvPicPr preferRelativeResize="0"/>
          <p:nvPr/>
        </p:nvPicPr>
        <p:blipFill rotWithShape="1">
          <a:blip r:embed="rId10">
            <a:alphaModFix/>
          </a:blip>
          <a:srcRect/>
          <a:stretch/>
        </p:blipFill>
        <p:spPr>
          <a:xfrm>
            <a:off x="1125450" y="3499175"/>
            <a:ext cx="612000" cy="61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689" name="Google Shape;689;p52"/>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Bug</a:t>
            </a:r>
            <a:endParaRPr sz="4000">
              <a:solidFill>
                <a:srgbClr val="741B47"/>
              </a:solidFill>
              <a:latin typeface="Raleway Medium"/>
              <a:ea typeface="Raleway Medium"/>
              <a:cs typeface="Raleway Medium"/>
              <a:sym typeface="Raleway Medium"/>
            </a:endParaRPr>
          </a:p>
        </p:txBody>
      </p:sp>
      <p:grpSp>
        <p:nvGrpSpPr>
          <p:cNvPr id="690" name="Google Shape;690;p52"/>
          <p:cNvGrpSpPr/>
          <p:nvPr/>
        </p:nvGrpSpPr>
        <p:grpSpPr>
          <a:xfrm>
            <a:off x="1526817" y="1472406"/>
            <a:ext cx="6090364" cy="2198687"/>
            <a:chOff x="2817" y="932656"/>
            <a:chExt cx="6090364" cy="2198687"/>
          </a:xfrm>
        </p:grpSpPr>
        <p:sp>
          <p:nvSpPr>
            <p:cNvPr id="691" name="Google Shape;691;p52"/>
            <p:cNvSpPr/>
            <p:nvPr/>
          </p:nvSpPr>
          <p:spPr>
            <a:xfrm>
              <a:off x="2817" y="932656"/>
              <a:ext cx="2707463" cy="2000805"/>
            </a:xfrm>
            <a:prstGeom prst="rect">
              <a:avLst/>
            </a:prstGeom>
            <a:blipFill rotWithShape="1">
              <a:blip r:embed="rId3">
                <a:alphaModFix/>
              </a:blip>
              <a:stretch>
                <a:fillRect t="-6996" b="-6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2"/>
            <p:cNvSpPr/>
            <p:nvPr/>
          </p:nvSpPr>
          <p:spPr>
            <a:xfrm>
              <a:off x="550071" y="2570678"/>
              <a:ext cx="2333027" cy="56066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2"/>
            <p:cNvSpPr txBox="1"/>
            <p:nvPr/>
          </p:nvSpPr>
          <p:spPr>
            <a:xfrm>
              <a:off x="550071" y="2570678"/>
              <a:ext cx="2333027" cy="560665"/>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Click on "+" button from the global navigation bar</a:t>
              </a:r>
              <a:endParaRPr sz="1600" b="0" i="0" u="none" strike="noStrike" cap="none">
                <a:solidFill>
                  <a:schemeClr val="lt1"/>
                </a:solidFill>
                <a:latin typeface="Arial"/>
                <a:ea typeface="Arial"/>
                <a:cs typeface="Arial"/>
                <a:sym typeface="Arial"/>
              </a:endParaRPr>
            </a:p>
          </p:txBody>
        </p:sp>
        <p:sp>
          <p:nvSpPr>
            <p:cNvPr id="694" name="Google Shape;694;p52"/>
            <p:cNvSpPr/>
            <p:nvPr/>
          </p:nvSpPr>
          <p:spPr>
            <a:xfrm>
              <a:off x="3212901" y="932656"/>
              <a:ext cx="2707463" cy="2000805"/>
            </a:xfrm>
            <a:prstGeom prst="rect">
              <a:avLst/>
            </a:prstGeom>
            <a:blipFill rotWithShape="1">
              <a:blip r:embed="rId4">
                <a:alphaModFix/>
              </a:blip>
              <a:stretch>
                <a:fillRect t="-6996" b="-6996"/>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2"/>
            <p:cNvSpPr/>
            <p:nvPr/>
          </p:nvSpPr>
          <p:spPr>
            <a:xfrm>
              <a:off x="3760154" y="2570678"/>
              <a:ext cx="2333027" cy="56066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2"/>
            <p:cNvSpPr txBox="1"/>
            <p:nvPr/>
          </p:nvSpPr>
          <p:spPr>
            <a:xfrm>
              <a:off x="3760154" y="2570678"/>
              <a:ext cx="2333027" cy="560665"/>
            </a:xfrm>
            <a:prstGeom prst="rect">
              <a:avLst/>
            </a:prstGeom>
            <a:solidFill>
              <a:srgbClr val="C27BA0"/>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tr-TR" sz="1600" b="0" i="0" u="none" strike="noStrike" cap="none">
                  <a:solidFill>
                    <a:schemeClr val="lt1"/>
                  </a:solidFill>
                  <a:latin typeface="Arial"/>
                  <a:ea typeface="Arial"/>
                  <a:cs typeface="Arial"/>
                  <a:sym typeface="Arial"/>
                </a:rPr>
                <a:t>Fill in the Dialogue Box</a:t>
              </a:r>
              <a:endParaRPr sz="1600" b="0" i="0" u="none" strike="noStrike" cap="none">
                <a:solidFill>
                  <a:schemeClr val="lt1"/>
                </a:solidFill>
                <a:latin typeface="Arial"/>
                <a:ea typeface="Arial"/>
                <a:cs typeface="Arial"/>
                <a:sym typeface="Arial"/>
              </a:endParaRPr>
            </a:p>
          </p:txBody>
        </p:sp>
      </p:grpSp>
      <p:pic>
        <p:nvPicPr>
          <p:cNvPr id="697" name="Google Shape;697;p52"/>
          <p:cNvPicPr preferRelativeResize="0"/>
          <p:nvPr/>
        </p:nvPicPr>
        <p:blipFill rotWithShape="1">
          <a:blip r:embed="rId5">
            <a:alphaModFix/>
          </a:blip>
          <a:srcRect/>
          <a:stretch/>
        </p:blipFill>
        <p:spPr>
          <a:xfrm>
            <a:off x="904650" y="2112575"/>
            <a:ext cx="612000" cy="612000"/>
          </a:xfrm>
          <a:prstGeom prst="rect">
            <a:avLst/>
          </a:prstGeom>
          <a:noFill/>
          <a:ln>
            <a:noFill/>
          </a:ln>
        </p:spPr>
      </p:pic>
      <p:pic>
        <p:nvPicPr>
          <p:cNvPr id="698" name="Google Shape;698;p52"/>
          <p:cNvPicPr preferRelativeResize="0"/>
          <p:nvPr/>
        </p:nvPicPr>
        <p:blipFill rotWithShape="1">
          <a:blip r:embed="rId6">
            <a:alphaModFix/>
          </a:blip>
          <a:srcRect/>
          <a:stretch/>
        </p:blipFill>
        <p:spPr>
          <a:xfrm>
            <a:off x="7442275" y="2112575"/>
            <a:ext cx="612000" cy="61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53"/>
          <p:cNvPicPr preferRelativeResize="0"/>
          <p:nvPr/>
        </p:nvPicPr>
        <p:blipFill rotWithShape="1">
          <a:blip r:embed="rId3">
            <a:alphaModFix/>
          </a:blip>
          <a:srcRect/>
          <a:stretch/>
        </p:blipFill>
        <p:spPr>
          <a:xfrm>
            <a:off x="226950" y="800200"/>
            <a:ext cx="4687019" cy="4038501"/>
          </a:xfrm>
          <a:prstGeom prst="rect">
            <a:avLst/>
          </a:prstGeom>
          <a:noFill/>
          <a:ln w="9525" cap="flat" cmpd="sng">
            <a:solidFill>
              <a:srgbClr val="741B47"/>
            </a:solidFill>
            <a:prstDash val="solid"/>
            <a:round/>
            <a:headEnd type="none" w="sm" len="sm"/>
            <a:tailEnd type="none" w="sm" len="sm"/>
          </a:ln>
        </p:spPr>
      </p:pic>
      <p:sp>
        <p:nvSpPr>
          <p:cNvPr id="704" name="Google Shape;704;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26</a:t>
            </a:fld>
            <a:endParaRPr/>
          </a:p>
        </p:txBody>
      </p:sp>
      <p:sp>
        <p:nvSpPr>
          <p:cNvPr id="705" name="Google Shape;705;p53"/>
          <p:cNvSpPr txBox="1">
            <a:spLocks noGrp="1"/>
          </p:cNvSpPr>
          <p:nvPr>
            <p:ph type="title"/>
          </p:nvPr>
        </p:nvSpPr>
        <p:spPr>
          <a:xfrm>
            <a:off x="431800" y="173800"/>
            <a:ext cx="6142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Logging Time on Issues</a:t>
            </a:r>
            <a:endParaRPr sz="4000">
              <a:solidFill>
                <a:srgbClr val="741B47"/>
              </a:solidFill>
              <a:latin typeface="Raleway Medium"/>
              <a:ea typeface="Raleway Medium"/>
              <a:cs typeface="Raleway Medium"/>
              <a:sym typeface="Raleway Medium"/>
            </a:endParaRPr>
          </a:p>
        </p:txBody>
      </p:sp>
      <p:grpSp>
        <p:nvGrpSpPr>
          <p:cNvPr id="706" name="Google Shape;706;p53"/>
          <p:cNvGrpSpPr/>
          <p:nvPr/>
        </p:nvGrpSpPr>
        <p:grpSpPr>
          <a:xfrm>
            <a:off x="5642525" y="661575"/>
            <a:ext cx="3121500" cy="4118400"/>
            <a:chOff x="5642525" y="661575"/>
            <a:chExt cx="3121500" cy="4118400"/>
          </a:xfrm>
        </p:grpSpPr>
        <p:pic>
          <p:nvPicPr>
            <p:cNvPr id="707" name="Google Shape;707;p53"/>
            <p:cNvPicPr preferRelativeResize="0"/>
            <p:nvPr/>
          </p:nvPicPr>
          <p:blipFill rotWithShape="1">
            <a:blip r:embed="rId4">
              <a:alphaModFix/>
            </a:blip>
            <a:srcRect/>
            <a:stretch/>
          </p:blipFill>
          <p:spPr>
            <a:xfrm>
              <a:off x="5672044" y="728975"/>
              <a:ext cx="3038138" cy="4038500"/>
            </a:xfrm>
            <a:prstGeom prst="rect">
              <a:avLst/>
            </a:prstGeom>
            <a:noFill/>
            <a:ln>
              <a:noFill/>
            </a:ln>
          </p:spPr>
        </p:pic>
        <p:sp>
          <p:nvSpPr>
            <p:cNvPr id="708" name="Google Shape;708;p53"/>
            <p:cNvSpPr/>
            <p:nvPr/>
          </p:nvSpPr>
          <p:spPr>
            <a:xfrm>
              <a:off x="5642525" y="661575"/>
              <a:ext cx="3121500" cy="4118400"/>
            </a:xfrm>
            <a:prstGeom prst="wedgeRectCallout">
              <a:avLst>
                <a:gd name="adj1" fmla="val -74179"/>
                <a:gd name="adj2" fmla="val 29188"/>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6"/>
                                        </p:tgtEl>
                                        <p:attrNameLst>
                                          <p:attrName>style.visibility</p:attrName>
                                        </p:attrNameLst>
                                      </p:cBhvr>
                                      <p:to>
                                        <p:strVal val="visible"/>
                                      </p:to>
                                    </p:set>
                                    <p:animEffect transition="in" filter="fade">
                                      <p:cBhvr>
                                        <p:cTn id="7" dur="10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714" name="Google Shape;714;p54"/>
          <p:cNvSpPr txBox="1">
            <a:spLocks noGrp="1"/>
          </p:cNvSpPr>
          <p:nvPr>
            <p:ph type="title"/>
          </p:nvPr>
        </p:nvSpPr>
        <p:spPr>
          <a:xfrm>
            <a:off x="431800" y="173800"/>
            <a:ext cx="6142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Cloning an Issue</a:t>
            </a:r>
            <a:endParaRPr sz="4000">
              <a:solidFill>
                <a:srgbClr val="741B47"/>
              </a:solidFill>
              <a:latin typeface="Raleway Medium"/>
              <a:ea typeface="Raleway Medium"/>
              <a:cs typeface="Raleway Medium"/>
              <a:sym typeface="Raleway Medium"/>
            </a:endParaRPr>
          </a:p>
        </p:txBody>
      </p:sp>
      <p:pic>
        <p:nvPicPr>
          <p:cNvPr id="715" name="Google Shape;715;p54"/>
          <p:cNvPicPr preferRelativeResize="0"/>
          <p:nvPr/>
        </p:nvPicPr>
        <p:blipFill rotWithShape="1">
          <a:blip r:embed="rId3">
            <a:alphaModFix/>
          </a:blip>
          <a:srcRect/>
          <a:stretch/>
        </p:blipFill>
        <p:spPr>
          <a:xfrm>
            <a:off x="171025" y="728975"/>
            <a:ext cx="4803473" cy="4038501"/>
          </a:xfrm>
          <a:prstGeom prst="rect">
            <a:avLst/>
          </a:prstGeom>
          <a:noFill/>
          <a:ln w="9525" cap="flat" cmpd="sng">
            <a:solidFill>
              <a:srgbClr val="741B47"/>
            </a:solidFill>
            <a:prstDash val="solid"/>
            <a:round/>
            <a:headEnd type="none" w="sm" len="sm"/>
            <a:tailEnd type="none" w="sm" len="sm"/>
          </a:ln>
        </p:spPr>
      </p:pic>
      <p:sp>
        <p:nvSpPr>
          <p:cNvPr id="716" name="Google Shape;716;p54"/>
          <p:cNvSpPr/>
          <p:nvPr/>
        </p:nvSpPr>
        <p:spPr>
          <a:xfrm>
            <a:off x="5126725" y="1239275"/>
            <a:ext cx="3904200" cy="2972100"/>
          </a:xfrm>
          <a:prstGeom prst="wedgeRectCallout">
            <a:avLst>
              <a:gd name="adj1" fmla="val -74975"/>
              <a:gd name="adj2" fmla="val -19589"/>
            </a:avLst>
          </a:prstGeom>
          <a:solidFill>
            <a:srgbClr val="FFFFFF"/>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54"/>
          <p:cNvPicPr preferRelativeResize="0"/>
          <p:nvPr/>
        </p:nvPicPr>
        <p:blipFill rotWithShape="1">
          <a:blip r:embed="rId4">
            <a:alphaModFix/>
          </a:blip>
          <a:srcRect/>
          <a:stretch/>
        </p:blipFill>
        <p:spPr>
          <a:xfrm>
            <a:off x="5247850" y="1412938"/>
            <a:ext cx="3743750" cy="261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5"/>
          <p:cNvSpPr txBox="1">
            <a:spLocks noGrp="1"/>
          </p:cNvSpPr>
          <p:nvPr>
            <p:ph type="ctrTitle"/>
          </p:nvPr>
        </p:nvSpPr>
        <p:spPr>
          <a:xfrm>
            <a:off x="1085850" y="2304733"/>
            <a:ext cx="4676700" cy="534034"/>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Planning Sprints</a:t>
            </a:r>
            <a:endParaRPr sz="3600">
              <a:solidFill>
                <a:srgbClr val="741B47"/>
              </a:solidFill>
              <a:latin typeface="Raleway Medium"/>
              <a:ea typeface="Raleway Medium"/>
              <a:cs typeface="Raleway Medium"/>
              <a:sym typeface="Raleway Medium"/>
            </a:endParaRPr>
          </a:p>
        </p:txBody>
      </p:sp>
      <p:sp>
        <p:nvSpPr>
          <p:cNvPr id="723" name="Google Shape;723;p5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29</a:t>
            </a:fld>
            <a:endParaRPr/>
          </a:p>
        </p:txBody>
      </p:sp>
      <p:sp>
        <p:nvSpPr>
          <p:cNvPr id="729" name="Google Shape;729;p56"/>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Starting Sprint</a:t>
            </a:r>
            <a:endParaRPr/>
          </a:p>
        </p:txBody>
      </p:sp>
      <p:pic>
        <p:nvPicPr>
          <p:cNvPr id="730" name="Google Shape;730;p56"/>
          <p:cNvPicPr preferRelativeResize="0"/>
          <p:nvPr/>
        </p:nvPicPr>
        <p:blipFill rotWithShape="1">
          <a:blip r:embed="rId3">
            <a:alphaModFix/>
          </a:blip>
          <a:srcRect/>
          <a:stretch/>
        </p:blipFill>
        <p:spPr>
          <a:xfrm>
            <a:off x="555357" y="800100"/>
            <a:ext cx="5845443" cy="3784924"/>
          </a:xfrm>
          <a:prstGeom prst="rect">
            <a:avLst/>
          </a:prstGeom>
          <a:noFill/>
          <a:ln>
            <a:noFill/>
          </a:ln>
        </p:spPr>
      </p:pic>
      <p:grpSp>
        <p:nvGrpSpPr>
          <p:cNvPr id="731" name="Google Shape;731;p56"/>
          <p:cNvGrpSpPr/>
          <p:nvPr/>
        </p:nvGrpSpPr>
        <p:grpSpPr>
          <a:xfrm>
            <a:off x="6793236" y="886573"/>
            <a:ext cx="1625390" cy="3611977"/>
            <a:chOff x="1752313" y="0"/>
            <a:chExt cx="1625390" cy="3611977"/>
          </a:xfrm>
        </p:grpSpPr>
        <p:sp>
          <p:nvSpPr>
            <p:cNvPr id="732" name="Google Shape;732;p56"/>
            <p:cNvSpPr/>
            <p:nvPr/>
          </p:nvSpPr>
          <p:spPr>
            <a:xfrm>
              <a:off x="1752313" y="0"/>
              <a:ext cx="1625390" cy="902994"/>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6"/>
            <p:cNvSpPr txBox="1"/>
            <p:nvPr/>
          </p:nvSpPr>
          <p:spPr>
            <a:xfrm>
              <a:off x="1778761" y="26448"/>
              <a:ext cx="1572494" cy="85009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tr-TR" sz="1800" b="0" i="0" u="none" strike="noStrike" cap="none">
                  <a:solidFill>
                    <a:schemeClr val="lt1"/>
                  </a:solidFill>
                  <a:latin typeface="Arial"/>
                  <a:ea typeface="Arial"/>
                  <a:cs typeface="Arial"/>
                  <a:sym typeface="Arial"/>
                </a:rPr>
                <a:t>Click on ‘Create Sprint’</a:t>
              </a:r>
              <a:endParaRPr sz="1800" b="0" i="0" u="none" strike="noStrike" cap="none">
                <a:solidFill>
                  <a:schemeClr val="lt1"/>
                </a:solidFill>
                <a:latin typeface="Arial"/>
                <a:ea typeface="Arial"/>
                <a:cs typeface="Arial"/>
                <a:sym typeface="Arial"/>
              </a:endParaRPr>
            </a:p>
          </p:txBody>
        </p:sp>
        <p:sp>
          <p:nvSpPr>
            <p:cNvPr id="734" name="Google Shape;734;p56"/>
            <p:cNvSpPr/>
            <p:nvPr/>
          </p:nvSpPr>
          <p:spPr>
            <a:xfrm rot="5400000">
              <a:off x="2395697" y="925569"/>
              <a:ext cx="338622" cy="406347"/>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6"/>
            <p:cNvSpPr txBox="1"/>
            <p:nvPr/>
          </p:nvSpPr>
          <p:spPr>
            <a:xfrm>
              <a:off x="2443104" y="959432"/>
              <a:ext cx="243809" cy="23703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p56"/>
            <p:cNvSpPr/>
            <p:nvPr/>
          </p:nvSpPr>
          <p:spPr>
            <a:xfrm>
              <a:off x="1752313" y="1354491"/>
              <a:ext cx="1625390" cy="902994"/>
            </a:xfrm>
            <a:prstGeom prst="roundRect">
              <a:avLst>
                <a:gd name="adj" fmla="val 10000"/>
              </a:avLst>
            </a:prstGeom>
            <a:solidFill>
              <a:srgbClr val="8A4F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6"/>
            <p:cNvSpPr txBox="1"/>
            <p:nvPr/>
          </p:nvSpPr>
          <p:spPr>
            <a:xfrm>
              <a:off x="1778761" y="1380939"/>
              <a:ext cx="1572494" cy="85009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tr-TR" sz="1800" b="0" i="0" u="none" strike="noStrike" cap="none">
                  <a:solidFill>
                    <a:schemeClr val="lt1"/>
                  </a:solidFill>
                  <a:latin typeface="Arial"/>
                  <a:ea typeface="Arial"/>
                  <a:cs typeface="Arial"/>
                  <a:sym typeface="Arial"/>
                </a:rPr>
                <a:t>Drag and Drop</a:t>
              </a:r>
              <a:endParaRPr sz="1800" b="0" i="0" u="none" strike="noStrike" cap="none">
                <a:solidFill>
                  <a:schemeClr val="lt1"/>
                </a:solidFill>
                <a:latin typeface="Arial"/>
                <a:ea typeface="Arial"/>
                <a:cs typeface="Arial"/>
                <a:sym typeface="Arial"/>
              </a:endParaRPr>
            </a:p>
          </p:txBody>
        </p:sp>
        <p:sp>
          <p:nvSpPr>
            <p:cNvPr id="738" name="Google Shape;738;p56"/>
            <p:cNvSpPr/>
            <p:nvPr/>
          </p:nvSpPr>
          <p:spPr>
            <a:xfrm rot="5400000">
              <a:off x="2395697" y="2280061"/>
              <a:ext cx="338622" cy="406347"/>
            </a:xfrm>
            <a:prstGeom prst="rightArrow">
              <a:avLst>
                <a:gd name="adj1" fmla="val 60000"/>
                <a:gd name="adj2" fmla="val 50000"/>
              </a:avLst>
            </a:prstGeom>
            <a:solidFill>
              <a:srgbClr val="8A4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6"/>
            <p:cNvSpPr txBox="1"/>
            <p:nvPr/>
          </p:nvSpPr>
          <p:spPr>
            <a:xfrm>
              <a:off x="2443104" y="2313924"/>
              <a:ext cx="243809" cy="23703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56"/>
            <p:cNvSpPr/>
            <p:nvPr/>
          </p:nvSpPr>
          <p:spPr>
            <a:xfrm>
              <a:off x="1752313" y="2708983"/>
              <a:ext cx="1625390" cy="902994"/>
            </a:xfrm>
            <a:prstGeom prst="roundRect">
              <a:avLst>
                <a:gd name="adj" fmla="val 1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6"/>
            <p:cNvSpPr txBox="1"/>
            <p:nvPr/>
          </p:nvSpPr>
          <p:spPr>
            <a:xfrm>
              <a:off x="1778761" y="2735431"/>
              <a:ext cx="1572494" cy="85009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tr-TR" sz="1800" b="0" i="0" u="none" strike="noStrike" cap="none">
                  <a:solidFill>
                    <a:schemeClr val="lt1"/>
                  </a:solidFill>
                  <a:latin typeface="Arial"/>
                  <a:ea typeface="Arial"/>
                  <a:cs typeface="Arial"/>
                  <a:sym typeface="Arial"/>
                </a:rPr>
                <a:t>Click on ‘Start Sprint’</a:t>
              </a: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17"/>
        <p:cNvGrpSpPr/>
        <p:nvPr/>
      </p:nvGrpSpPr>
      <p:grpSpPr>
        <a:xfrm>
          <a:off x="0" y="0"/>
          <a:ext cx="0" cy="0"/>
          <a:chOff x="0" y="0"/>
          <a:chExt cx="0" cy="0"/>
        </a:xfrm>
      </p:grpSpPr>
      <p:sp>
        <p:nvSpPr>
          <p:cNvPr id="418" name="Google Shape;418;p2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9" name="Google Shape;419;p28"/>
          <p:cNvPicPr preferRelativeResize="0"/>
          <p:nvPr/>
        </p:nvPicPr>
        <p:blipFill rotWithShape="1">
          <a:blip r:embed="rId3">
            <a:alphaModFix/>
          </a:blip>
          <a:srcRect/>
          <a:stretch/>
        </p:blipFill>
        <p:spPr>
          <a:xfrm>
            <a:off x="2442850" y="847000"/>
            <a:ext cx="1219200" cy="1219200"/>
          </a:xfrm>
          <a:prstGeom prst="rect">
            <a:avLst/>
          </a:prstGeom>
          <a:noFill/>
          <a:ln>
            <a:noFill/>
          </a:ln>
        </p:spPr>
      </p:pic>
      <p:sp>
        <p:nvSpPr>
          <p:cNvPr id="420" name="Google Shape;420;p28"/>
          <p:cNvSpPr txBox="1"/>
          <p:nvPr/>
        </p:nvSpPr>
        <p:spPr>
          <a:xfrm>
            <a:off x="664725" y="2056150"/>
            <a:ext cx="54018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err="1">
                <a:solidFill>
                  <a:srgbClr val="4A86E8"/>
                </a:solidFill>
                <a:latin typeface="Proxima Nova Semibold"/>
                <a:ea typeface="Proxima Nova Semibold"/>
                <a:cs typeface="Proxima Nova Semibold"/>
                <a:sym typeface="Proxima Nova Semibold"/>
              </a:rPr>
              <a:t>Have</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you</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created</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your</a:t>
            </a:r>
            <a:r>
              <a:rPr lang="tr-TR" sz="3100" b="0" i="0" u="none" strike="noStrike" cap="none" dirty="0">
                <a:solidFill>
                  <a:srgbClr val="4A86E8"/>
                </a:solidFill>
                <a:latin typeface="Proxima Nova Semibold"/>
                <a:ea typeface="Proxima Nova Semibold"/>
                <a:cs typeface="Proxima Nova Semibold"/>
                <a:sym typeface="Proxima Nova Semibold"/>
              </a:rPr>
              <a:t> </a:t>
            </a:r>
            <a:br>
              <a:rPr lang="tr-TR" sz="3100" b="0" i="0" u="none" strike="noStrike" cap="none" dirty="0">
                <a:solidFill>
                  <a:srgbClr val="4A86E8"/>
                </a:solidFill>
                <a:latin typeface="Proxima Nova Semibold"/>
                <a:ea typeface="Proxima Nova Semibold"/>
                <a:cs typeface="Proxima Nova Semibold"/>
                <a:sym typeface="Proxima Nova Semibold"/>
              </a:rPr>
            </a:br>
            <a:r>
              <a:rPr lang="tr-TR" sz="3100" b="0" i="0" u="none" strike="noStrike" cap="none" dirty="0" err="1">
                <a:solidFill>
                  <a:srgbClr val="4A86E8"/>
                </a:solidFill>
                <a:latin typeface="Proxima Nova Semibold"/>
                <a:ea typeface="Proxima Nova Semibold"/>
                <a:cs typeface="Proxima Nova Semibold"/>
                <a:sym typeface="Proxima Nova Semibold"/>
              </a:rPr>
              <a:t>Jira</a:t>
            </a:r>
            <a:r>
              <a:rPr lang="tr-TR" sz="3100" b="0" i="0" u="none" strike="noStrike" cap="none" dirty="0">
                <a:solidFill>
                  <a:srgbClr val="4A86E8"/>
                </a:solidFill>
                <a:latin typeface="Proxima Nova Semibold"/>
                <a:ea typeface="Proxima Nova Semibold"/>
                <a:cs typeface="Proxima Nova Semibold"/>
                <a:sym typeface="Proxima Nova Semibold"/>
              </a:rPr>
              <a:t> Software Cloud site?</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421" name="Google Shape;421;p28"/>
          <p:cNvPicPr preferRelativeResize="0"/>
          <p:nvPr/>
        </p:nvPicPr>
        <p:blipFill rotWithShape="1">
          <a:blip r:embed="rId4">
            <a:alphaModFix/>
          </a:blip>
          <a:srcRect/>
          <a:stretch/>
        </p:blipFill>
        <p:spPr>
          <a:xfrm>
            <a:off x="5933325" y="1527849"/>
            <a:ext cx="2291000" cy="2087812"/>
          </a:xfrm>
          <a:prstGeom prst="rect">
            <a:avLst/>
          </a:prstGeom>
          <a:noFill/>
          <a:ln>
            <a:noFill/>
          </a:ln>
        </p:spPr>
      </p:pic>
      <p:pic>
        <p:nvPicPr>
          <p:cNvPr id="422" name="Google Shape;422;p28"/>
          <p:cNvPicPr preferRelativeResize="0"/>
          <p:nvPr/>
        </p:nvPicPr>
        <p:blipFill rotWithShape="1">
          <a:blip r:embed="rId5">
            <a:alphaModFix/>
          </a:blip>
          <a:srcRect r="86824"/>
          <a:stretch/>
        </p:blipFill>
        <p:spPr>
          <a:xfrm>
            <a:off x="6475562" y="2038938"/>
            <a:ext cx="1206500" cy="1199500"/>
          </a:xfrm>
          <a:prstGeom prst="rect">
            <a:avLst/>
          </a:prstGeom>
          <a:noFill/>
          <a:ln>
            <a:noFill/>
          </a:ln>
        </p:spPr>
      </p:pic>
      <p:pic>
        <p:nvPicPr>
          <p:cNvPr id="423" name="Google Shape;423;p28">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424" name="Google Shape;424;p28">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30</a:t>
            </a:fld>
            <a:endParaRPr/>
          </a:p>
        </p:txBody>
      </p:sp>
      <p:sp>
        <p:nvSpPr>
          <p:cNvPr id="747" name="Google Shape;747;p57"/>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Starting Sprint</a:t>
            </a:r>
            <a:endParaRPr/>
          </a:p>
        </p:txBody>
      </p:sp>
      <p:pic>
        <p:nvPicPr>
          <p:cNvPr id="748" name="Google Shape;748;p57"/>
          <p:cNvPicPr preferRelativeResize="0"/>
          <p:nvPr/>
        </p:nvPicPr>
        <p:blipFill rotWithShape="1">
          <a:blip r:embed="rId3">
            <a:alphaModFix/>
          </a:blip>
          <a:srcRect/>
          <a:stretch/>
        </p:blipFill>
        <p:spPr>
          <a:xfrm>
            <a:off x="592430" y="873642"/>
            <a:ext cx="3979570" cy="3763108"/>
          </a:xfrm>
          <a:prstGeom prst="rect">
            <a:avLst/>
          </a:prstGeom>
          <a:noFill/>
          <a:ln>
            <a:noFill/>
          </a:ln>
        </p:spPr>
      </p:pic>
      <p:grpSp>
        <p:nvGrpSpPr>
          <p:cNvPr id="749" name="Google Shape;749;p57"/>
          <p:cNvGrpSpPr/>
          <p:nvPr/>
        </p:nvGrpSpPr>
        <p:grpSpPr>
          <a:xfrm>
            <a:off x="5093796" y="1119882"/>
            <a:ext cx="3555232" cy="475037"/>
            <a:chOff x="6974992" y="1394136"/>
            <a:chExt cx="596882" cy="630608"/>
          </a:xfrm>
        </p:grpSpPr>
        <p:sp>
          <p:nvSpPr>
            <p:cNvPr id="750" name="Google Shape;750;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1" name="Google Shape;751;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2" name="Google Shape;752;p57"/>
          <p:cNvSpPr txBox="1"/>
          <p:nvPr/>
        </p:nvSpPr>
        <p:spPr>
          <a:xfrm>
            <a:off x="5135976" y="1085534"/>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Provide a name for the sprint</a:t>
            </a:r>
            <a:endParaRPr sz="1800" b="1" i="0" u="none" strike="noStrike" cap="none">
              <a:solidFill>
                <a:srgbClr val="434343"/>
              </a:solidFill>
              <a:latin typeface="Staatliches"/>
              <a:ea typeface="Staatliches"/>
              <a:cs typeface="Staatliches"/>
              <a:sym typeface="Staatliches"/>
            </a:endParaRPr>
          </a:p>
        </p:txBody>
      </p:sp>
      <p:grpSp>
        <p:nvGrpSpPr>
          <p:cNvPr id="753" name="Google Shape;753;p57"/>
          <p:cNvGrpSpPr/>
          <p:nvPr/>
        </p:nvGrpSpPr>
        <p:grpSpPr>
          <a:xfrm>
            <a:off x="5093802" y="1708191"/>
            <a:ext cx="3555232" cy="475037"/>
            <a:chOff x="6974992" y="1394136"/>
            <a:chExt cx="596882" cy="630608"/>
          </a:xfrm>
        </p:grpSpPr>
        <p:sp>
          <p:nvSpPr>
            <p:cNvPr id="754" name="Google Shape;754;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5" name="Google Shape;755;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6" name="Google Shape;756;p57"/>
          <p:cNvSpPr txBox="1"/>
          <p:nvPr/>
        </p:nvSpPr>
        <p:spPr>
          <a:xfrm>
            <a:off x="5135982" y="1673843"/>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Set the duration of the sprint</a:t>
            </a:r>
            <a:endParaRPr sz="1800" b="1" i="0" u="none" strike="noStrike" cap="none">
              <a:solidFill>
                <a:srgbClr val="434343"/>
              </a:solidFill>
              <a:latin typeface="Staatliches"/>
              <a:ea typeface="Staatliches"/>
              <a:cs typeface="Staatliches"/>
              <a:sym typeface="Staatliches"/>
            </a:endParaRPr>
          </a:p>
        </p:txBody>
      </p:sp>
      <p:grpSp>
        <p:nvGrpSpPr>
          <p:cNvPr id="757" name="Google Shape;757;p57"/>
          <p:cNvGrpSpPr/>
          <p:nvPr/>
        </p:nvGrpSpPr>
        <p:grpSpPr>
          <a:xfrm>
            <a:off x="5093789" y="2296500"/>
            <a:ext cx="3555232" cy="475037"/>
            <a:chOff x="6974992" y="1394136"/>
            <a:chExt cx="596882" cy="630608"/>
          </a:xfrm>
        </p:grpSpPr>
        <p:sp>
          <p:nvSpPr>
            <p:cNvPr id="758" name="Google Shape;758;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9" name="Google Shape;759;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60" name="Google Shape;760;p57"/>
          <p:cNvSpPr txBox="1"/>
          <p:nvPr/>
        </p:nvSpPr>
        <p:spPr>
          <a:xfrm>
            <a:off x="5135970" y="2262152"/>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Set the start date</a:t>
            </a:r>
            <a:endParaRPr sz="1800" b="1" i="0" u="none" strike="noStrike" cap="none">
              <a:solidFill>
                <a:srgbClr val="434343"/>
              </a:solidFill>
              <a:latin typeface="Staatliches"/>
              <a:ea typeface="Staatliches"/>
              <a:cs typeface="Staatliches"/>
              <a:sym typeface="Staatliches"/>
            </a:endParaRPr>
          </a:p>
        </p:txBody>
      </p:sp>
      <p:grpSp>
        <p:nvGrpSpPr>
          <p:cNvPr id="761" name="Google Shape;761;p57"/>
          <p:cNvGrpSpPr/>
          <p:nvPr/>
        </p:nvGrpSpPr>
        <p:grpSpPr>
          <a:xfrm>
            <a:off x="5093796" y="2884809"/>
            <a:ext cx="3555232" cy="475037"/>
            <a:chOff x="6974992" y="1394136"/>
            <a:chExt cx="596882" cy="630608"/>
          </a:xfrm>
        </p:grpSpPr>
        <p:sp>
          <p:nvSpPr>
            <p:cNvPr id="762" name="Google Shape;762;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3" name="Google Shape;763;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64" name="Google Shape;764;p57"/>
          <p:cNvSpPr txBox="1"/>
          <p:nvPr/>
        </p:nvSpPr>
        <p:spPr>
          <a:xfrm>
            <a:off x="5135976" y="2850461"/>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See the end date auto-updated</a:t>
            </a:r>
            <a:endParaRPr sz="1800" b="1" i="0" u="none" strike="noStrike" cap="none">
              <a:solidFill>
                <a:srgbClr val="434343"/>
              </a:solidFill>
              <a:latin typeface="Staatliches"/>
              <a:ea typeface="Staatliches"/>
              <a:cs typeface="Staatliches"/>
              <a:sym typeface="Staatliches"/>
            </a:endParaRPr>
          </a:p>
        </p:txBody>
      </p:sp>
      <p:grpSp>
        <p:nvGrpSpPr>
          <p:cNvPr id="765" name="Google Shape;765;p57"/>
          <p:cNvGrpSpPr/>
          <p:nvPr/>
        </p:nvGrpSpPr>
        <p:grpSpPr>
          <a:xfrm>
            <a:off x="5093796" y="3459283"/>
            <a:ext cx="3555232" cy="475037"/>
            <a:chOff x="6974992" y="1394136"/>
            <a:chExt cx="596882" cy="630608"/>
          </a:xfrm>
        </p:grpSpPr>
        <p:sp>
          <p:nvSpPr>
            <p:cNvPr id="766" name="Google Shape;766;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7" name="Google Shape;767;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68" name="Google Shape;768;p57"/>
          <p:cNvSpPr txBox="1"/>
          <p:nvPr/>
        </p:nvSpPr>
        <p:spPr>
          <a:xfrm>
            <a:off x="5135976" y="3424935"/>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Provide the sprint goal</a:t>
            </a:r>
            <a:endParaRPr sz="1800" b="1" i="0" u="none" strike="noStrike" cap="none">
              <a:solidFill>
                <a:srgbClr val="434343"/>
              </a:solidFill>
              <a:latin typeface="Staatliches"/>
              <a:ea typeface="Staatliches"/>
              <a:cs typeface="Staatliches"/>
              <a:sym typeface="Staatliches"/>
            </a:endParaRPr>
          </a:p>
        </p:txBody>
      </p:sp>
      <p:grpSp>
        <p:nvGrpSpPr>
          <p:cNvPr id="769" name="Google Shape;769;p57"/>
          <p:cNvGrpSpPr/>
          <p:nvPr/>
        </p:nvGrpSpPr>
        <p:grpSpPr>
          <a:xfrm>
            <a:off x="5093783" y="4047592"/>
            <a:ext cx="3555232" cy="475037"/>
            <a:chOff x="6974992" y="1394136"/>
            <a:chExt cx="596882" cy="630608"/>
          </a:xfrm>
        </p:grpSpPr>
        <p:sp>
          <p:nvSpPr>
            <p:cNvPr id="770" name="Google Shape;770;p57"/>
            <p:cNvSpPr/>
            <p:nvPr/>
          </p:nvSpPr>
          <p:spPr>
            <a:xfrm>
              <a:off x="6982074" y="1434944"/>
              <a:ext cx="589800" cy="589800"/>
            </a:xfrm>
            <a:prstGeom prst="roundRect">
              <a:avLst>
                <a:gd name="adj" fmla="val 16667"/>
              </a:avLst>
            </a:prstGeom>
            <a:solidFill>
              <a:srgbClr val="FF9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1" name="Google Shape;771;p57"/>
            <p:cNvSpPr/>
            <p:nvPr/>
          </p:nvSpPr>
          <p:spPr>
            <a:xfrm>
              <a:off x="6974992" y="1394136"/>
              <a:ext cx="589800" cy="589800"/>
            </a:xfrm>
            <a:prstGeom prst="roundRect">
              <a:avLst>
                <a:gd name="adj" fmla="val 16667"/>
              </a:avLst>
            </a:prstGeom>
            <a:solidFill>
              <a:srgbClr val="FF9394"/>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72" name="Google Shape;772;p57"/>
          <p:cNvSpPr txBox="1"/>
          <p:nvPr/>
        </p:nvSpPr>
        <p:spPr>
          <a:xfrm>
            <a:off x="5135964" y="4013244"/>
            <a:ext cx="3470866" cy="5232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434343"/>
              </a:buClr>
              <a:buSzPts val="3600"/>
              <a:buFont typeface="Staatliches"/>
              <a:buNone/>
            </a:pPr>
            <a:r>
              <a:rPr lang="tr-TR" sz="1800" b="1" i="0" u="none" strike="noStrike" cap="none">
                <a:solidFill>
                  <a:srgbClr val="434343"/>
                </a:solidFill>
                <a:latin typeface="Staatliches"/>
                <a:ea typeface="Staatliches"/>
                <a:cs typeface="Staatliches"/>
                <a:sym typeface="Staatliches"/>
              </a:rPr>
              <a:t>Click on the Start button</a:t>
            </a:r>
            <a:endParaRPr sz="1800" b="1" i="0" u="none" strike="noStrike" cap="none">
              <a:solidFill>
                <a:srgbClr val="434343"/>
              </a:solidFill>
              <a:latin typeface="Staatliches"/>
              <a:ea typeface="Staatliches"/>
              <a:cs typeface="Staatliches"/>
              <a:sym typeface="Staatliche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31</a:t>
            </a:fld>
            <a:endParaRPr/>
          </a:p>
        </p:txBody>
      </p:sp>
      <p:sp>
        <p:nvSpPr>
          <p:cNvPr id="778" name="Google Shape;778;p58"/>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Working with Sprint</a:t>
            </a:r>
            <a:endParaRPr/>
          </a:p>
        </p:txBody>
      </p:sp>
      <p:pic>
        <p:nvPicPr>
          <p:cNvPr id="779" name="Google Shape;779;p58" descr="Dialogue Box"/>
          <p:cNvPicPr preferRelativeResize="0"/>
          <p:nvPr/>
        </p:nvPicPr>
        <p:blipFill rotWithShape="1">
          <a:blip r:embed="rId3">
            <a:alphaModFix/>
          </a:blip>
          <a:srcRect/>
          <a:stretch/>
        </p:blipFill>
        <p:spPr>
          <a:xfrm>
            <a:off x="592700" y="666457"/>
            <a:ext cx="5135993" cy="4023360"/>
          </a:xfrm>
          <a:prstGeom prst="rect">
            <a:avLst/>
          </a:prstGeom>
          <a:noFill/>
          <a:ln>
            <a:noFill/>
          </a:ln>
        </p:spPr>
      </p:pic>
      <p:pic>
        <p:nvPicPr>
          <p:cNvPr id="780" name="Google Shape;780;p58"/>
          <p:cNvPicPr preferRelativeResize="0"/>
          <p:nvPr/>
        </p:nvPicPr>
        <p:blipFill rotWithShape="1">
          <a:blip r:embed="rId4">
            <a:alphaModFix/>
          </a:blip>
          <a:srcRect/>
          <a:stretch/>
        </p:blipFill>
        <p:spPr>
          <a:xfrm>
            <a:off x="6353176" y="1801984"/>
            <a:ext cx="1924050" cy="1314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sp>
        <p:nvSpPr>
          <p:cNvPr id="786" name="Google Shape;786;p59"/>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Completing Sprint</a:t>
            </a:r>
            <a:endParaRPr/>
          </a:p>
        </p:txBody>
      </p:sp>
      <p:pic>
        <p:nvPicPr>
          <p:cNvPr id="787" name="Google Shape;787;p59"/>
          <p:cNvPicPr preferRelativeResize="0"/>
          <p:nvPr/>
        </p:nvPicPr>
        <p:blipFill rotWithShape="1">
          <a:blip r:embed="rId3">
            <a:alphaModFix/>
          </a:blip>
          <a:srcRect/>
          <a:stretch/>
        </p:blipFill>
        <p:spPr>
          <a:xfrm>
            <a:off x="323583" y="907367"/>
            <a:ext cx="4248417" cy="2624380"/>
          </a:xfrm>
          <a:prstGeom prst="rect">
            <a:avLst/>
          </a:prstGeom>
          <a:noFill/>
          <a:ln>
            <a:noFill/>
          </a:ln>
        </p:spPr>
      </p:pic>
      <p:pic>
        <p:nvPicPr>
          <p:cNvPr id="788" name="Google Shape;788;p59"/>
          <p:cNvPicPr preferRelativeResize="0"/>
          <p:nvPr/>
        </p:nvPicPr>
        <p:blipFill rotWithShape="1">
          <a:blip r:embed="rId4">
            <a:alphaModFix/>
          </a:blip>
          <a:srcRect/>
          <a:stretch/>
        </p:blipFill>
        <p:spPr>
          <a:xfrm>
            <a:off x="5146505" y="1845603"/>
            <a:ext cx="3101373" cy="1686144"/>
          </a:xfrm>
          <a:prstGeom prst="rect">
            <a:avLst/>
          </a:prstGeom>
          <a:noFill/>
          <a:ln>
            <a:noFill/>
          </a:ln>
        </p:spPr>
      </p:pic>
      <p:grpSp>
        <p:nvGrpSpPr>
          <p:cNvPr id="789" name="Google Shape;789;p59"/>
          <p:cNvGrpSpPr/>
          <p:nvPr/>
        </p:nvGrpSpPr>
        <p:grpSpPr>
          <a:xfrm>
            <a:off x="3182523" y="3863811"/>
            <a:ext cx="3379395" cy="924053"/>
            <a:chOff x="660" y="614175"/>
            <a:chExt cx="3379395" cy="924053"/>
          </a:xfrm>
        </p:grpSpPr>
        <p:sp>
          <p:nvSpPr>
            <p:cNvPr id="790" name="Google Shape;790;p59"/>
            <p:cNvSpPr/>
            <p:nvPr/>
          </p:nvSpPr>
          <p:spPr>
            <a:xfrm>
              <a:off x="660" y="614175"/>
              <a:ext cx="1408081" cy="924053"/>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9"/>
            <p:cNvSpPr txBox="1"/>
            <p:nvPr/>
          </p:nvSpPr>
          <p:spPr>
            <a:xfrm>
              <a:off x="27725" y="641240"/>
              <a:ext cx="1353951" cy="86992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tr-TR" sz="1800" b="0" i="0" u="none" strike="noStrike" cap="none">
                  <a:solidFill>
                    <a:schemeClr val="lt1"/>
                  </a:solidFill>
                  <a:latin typeface="Arial"/>
                  <a:ea typeface="Arial"/>
                  <a:cs typeface="Arial"/>
                  <a:sym typeface="Arial"/>
                </a:rPr>
                <a:t>Click on ‘Complete Sprint’</a:t>
              </a:r>
              <a:endParaRPr sz="1800" b="0" i="0" u="none" strike="noStrike" cap="none">
                <a:solidFill>
                  <a:schemeClr val="lt1"/>
                </a:solidFill>
                <a:latin typeface="Arial"/>
                <a:ea typeface="Arial"/>
                <a:cs typeface="Arial"/>
                <a:sym typeface="Arial"/>
              </a:endParaRPr>
            </a:p>
          </p:txBody>
        </p:sp>
        <p:sp>
          <p:nvSpPr>
            <p:cNvPr id="792" name="Google Shape;792;p59"/>
            <p:cNvSpPr/>
            <p:nvPr/>
          </p:nvSpPr>
          <p:spPr>
            <a:xfrm>
              <a:off x="1549549" y="901600"/>
              <a:ext cx="298513" cy="349204"/>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9"/>
            <p:cNvSpPr txBox="1"/>
            <p:nvPr/>
          </p:nvSpPr>
          <p:spPr>
            <a:xfrm>
              <a:off x="1549549" y="971441"/>
              <a:ext cx="208959" cy="20952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4" name="Google Shape;794;p59"/>
            <p:cNvSpPr/>
            <p:nvPr/>
          </p:nvSpPr>
          <p:spPr>
            <a:xfrm>
              <a:off x="1971974" y="614175"/>
              <a:ext cx="1408081" cy="924053"/>
            </a:xfrm>
            <a:prstGeom prst="roundRect">
              <a:avLst>
                <a:gd name="adj" fmla="val 10000"/>
              </a:avLst>
            </a:prstGeom>
            <a:solidFill>
              <a:srgbClr val="8A4F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9"/>
            <p:cNvSpPr txBox="1"/>
            <p:nvPr/>
          </p:nvSpPr>
          <p:spPr>
            <a:xfrm>
              <a:off x="1999039" y="641240"/>
              <a:ext cx="1353951" cy="86992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tr-TR" sz="1800" b="0" i="0" u="none" strike="noStrike" cap="none">
                  <a:solidFill>
                    <a:schemeClr val="lt1"/>
                  </a:solidFill>
                  <a:latin typeface="Arial"/>
                  <a:ea typeface="Arial"/>
                  <a:cs typeface="Arial"/>
                  <a:sym typeface="Arial"/>
                </a:rPr>
                <a:t>Click on ‘Complete’</a:t>
              </a: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0"/>
          <p:cNvSpPr txBox="1">
            <a:spLocks noGrp="1"/>
          </p:cNvSpPr>
          <p:nvPr>
            <p:ph type="ctrTitle"/>
          </p:nvPr>
        </p:nvSpPr>
        <p:spPr>
          <a:xfrm>
            <a:off x="1085850" y="2304733"/>
            <a:ext cx="4676700" cy="534034"/>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Reports in Jira</a:t>
            </a:r>
            <a:endParaRPr sz="3600">
              <a:solidFill>
                <a:srgbClr val="741B47"/>
              </a:solidFill>
              <a:latin typeface="Raleway Medium"/>
              <a:ea typeface="Raleway Medium"/>
              <a:cs typeface="Raleway Medium"/>
              <a:sym typeface="Raleway Medium"/>
            </a:endParaRPr>
          </a:p>
        </p:txBody>
      </p:sp>
      <p:sp>
        <p:nvSpPr>
          <p:cNvPr id="801" name="Google Shape;801;p6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5</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34</a:t>
            </a:fld>
            <a:endParaRPr/>
          </a:p>
        </p:txBody>
      </p:sp>
      <p:sp>
        <p:nvSpPr>
          <p:cNvPr id="807" name="Google Shape;807;p61"/>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Agile Reports</a:t>
            </a:r>
            <a:endParaRPr sz="4000">
              <a:solidFill>
                <a:srgbClr val="741B47"/>
              </a:solidFill>
              <a:latin typeface="Raleway Medium"/>
              <a:ea typeface="Raleway Medium"/>
              <a:cs typeface="Raleway Medium"/>
              <a:sym typeface="Raleway Medium"/>
            </a:endParaRPr>
          </a:p>
        </p:txBody>
      </p:sp>
      <p:pic>
        <p:nvPicPr>
          <p:cNvPr id="808" name="Google Shape;808;p61"/>
          <p:cNvPicPr preferRelativeResize="0"/>
          <p:nvPr/>
        </p:nvPicPr>
        <p:blipFill rotWithShape="1">
          <a:blip r:embed="rId3">
            <a:alphaModFix/>
          </a:blip>
          <a:srcRect/>
          <a:stretch/>
        </p:blipFill>
        <p:spPr>
          <a:xfrm>
            <a:off x="495880" y="899214"/>
            <a:ext cx="8152240" cy="36911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814" name="Google Shape;814;p62"/>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Burndown Chart</a:t>
            </a:r>
            <a:endParaRPr/>
          </a:p>
        </p:txBody>
      </p:sp>
      <p:sp>
        <p:nvSpPr>
          <p:cNvPr id="815" name="Google Shape;815;p62"/>
          <p:cNvSpPr txBox="1"/>
          <p:nvPr/>
        </p:nvSpPr>
        <p:spPr>
          <a:xfrm>
            <a:off x="-9850" y="772525"/>
            <a:ext cx="3083700" cy="39240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Actual and estimated work</a:t>
            </a:r>
            <a:endParaRPr sz="1600" b="0" i="0" u="none" strike="noStrike" cap="none">
              <a:solidFill>
                <a:srgbClr val="00206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5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just"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Track sprint progress</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just"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just"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Identify problems</a:t>
            </a:r>
            <a:endParaRPr sz="1600" b="0" i="0" u="none" strike="noStrike" cap="none">
              <a:solidFill>
                <a:srgbClr val="002060"/>
              </a:solidFill>
              <a:latin typeface="Montserrat SemiBold"/>
              <a:ea typeface="Montserrat SemiBold"/>
              <a:cs typeface="Montserrat SemiBold"/>
              <a:sym typeface="Montserrat SemiBold"/>
            </a:endParaRPr>
          </a:p>
          <a:p>
            <a:pPr marL="0" marR="0" lvl="0" indent="0" algn="just"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just"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Past and present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performance</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just"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just"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Likelihood achieving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sprint goal</a:t>
            </a:r>
            <a:endParaRPr sz="1600" b="0" i="0" u="none" strike="noStrike" cap="none">
              <a:solidFill>
                <a:srgbClr val="002060"/>
              </a:solidFill>
              <a:latin typeface="Montserrat SemiBold"/>
              <a:ea typeface="Montserrat SemiBold"/>
              <a:cs typeface="Montserrat SemiBold"/>
              <a:sym typeface="Montserrat SemiBold"/>
            </a:endParaRPr>
          </a:p>
        </p:txBody>
      </p:sp>
      <p:pic>
        <p:nvPicPr>
          <p:cNvPr id="816" name="Google Shape;816;p62"/>
          <p:cNvPicPr preferRelativeResize="0"/>
          <p:nvPr/>
        </p:nvPicPr>
        <p:blipFill rotWithShape="1">
          <a:blip r:embed="rId3">
            <a:alphaModFix/>
          </a:blip>
          <a:srcRect/>
          <a:stretch/>
        </p:blipFill>
        <p:spPr>
          <a:xfrm>
            <a:off x="3119192" y="875712"/>
            <a:ext cx="5907014" cy="3756430"/>
          </a:xfrm>
          <a:prstGeom prst="rect">
            <a:avLst/>
          </a:prstGeom>
          <a:noFill/>
          <a:ln>
            <a:noFill/>
          </a:ln>
        </p:spPr>
      </p:pic>
      <p:sp>
        <p:nvSpPr>
          <p:cNvPr id="817" name="Google Shape;817;p62"/>
          <p:cNvSpPr/>
          <p:nvPr/>
        </p:nvSpPr>
        <p:spPr>
          <a:xfrm>
            <a:off x="7110275" y="2297850"/>
            <a:ext cx="1451400" cy="547800"/>
          </a:xfrm>
          <a:prstGeom prst="wedgeRoundRectCallout">
            <a:avLst>
              <a:gd name="adj1" fmla="val -39917"/>
              <a:gd name="adj2" fmla="val 141119"/>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Estimated Burndown Line</a:t>
            </a:r>
            <a:endParaRPr sz="1400" b="0" i="0" u="none" strike="noStrike" cap="none">
              <a:solidFill>
                <a:srgbClr val="000000"/>
              </a:solidFill>
              <a:latin typeface="Arial"/>
              <a:ea typeface="Arial"/>
              <a:cs typeface="Arial"/>
              <a:sym typeface="Arial"/>
            </a:endParaRPr>
          </a:p>
        </p:txBody>
      </p:sp>
      <p:sp>
        <p:nvSpPr>
          <p:cNvPr id="818" name="Google Shape;818;p62"/>
          <p:cNvSpPr/>
          <p:nvPr/>
        </p:nvSpPr>
        <p:spPr>
          <a:xfrm>
            <a:off x="5028625" y="4413575"/>
            <a:ext cx="713100" cy="3819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Time</a:t>
            </a:r>
            <a:endParaRPr sz="1400" b="0" i="0" u="none" strike="noStrike" cap="none">
              <a:solidFill>
                <a:srgbClr val="000000"/>
              </a:solidFill>
              <a:latin typeface="Arial"/>
              <a:ea typeface="Arial"/>
              <a:cs typeface="Arial"/>
              <a:sym typeface="Arial"/>
            </a:endParaRPr>
          </a:p>
        </p:txBody>
      </p:sp>
      <p:sp>
        <p:nvSpPr>
          <p:cNvPr id="819" name="Google Shape;819;p62"/>
          <p:cNvSpPr/>
          <p:nvPr/>
        </p:nvSpPr>
        <p:spPr>
          <a:xfrm rot="-5400000">
            <a:off x="2895700" y="3386200"/>
            <a:ext cx="713100" cy="3819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Work</a:t>
            </a:r>
            <a:endParaRPr sz="1400" b="0" i="0" u="none" strike="noStrike" cap="none">
              <a:solidFill>
                <a:srgbClr val="000000"/>
              </a:solidFill>
              <a:latin typeface="Arial"/>
              <a:ea typeface="Arial"/>
              <a:cs typeface="Arial"/>
              <a:sym typeface="Arial"/>
            </a:endParaRPr>
          </a:p>
        </p:txBody>
      </p:sp>
      <p:sp>
        <p:nvSpPr>
          <p:cNvPr id="820" name="Google Shape;820;p62"/>
          <p:cNvSpPr/>
          <p:nvPr/>
        </p:nvSpPr>
        <p:spPr>
          <a:xfrm>
            <a:off x="3846300" y="3342125"/>
            <a:ext cx="1451400" cy="547800"/>
          </a:xfrm>
          <a:prstGeom prst="wedgeRoundRectCallout">
            <a:avLst>
              <a:gd name="adj1" fmla="val 70160"/>
              <a:gd name="adj2" fmla="val -119350"/>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Actual Burndown Line</a:t>
            </a:r>
            <a:endParaRPr sz="1400" b="0" i="0" u="none" strike="noStrike" cap="none">
              <a:solidFill>
                <a:srgbClr val="000000"/>
              </a:solidFill>
              <a:latin typeface="Arial"/>
              <a:ea typeface="Arial"/>
              <a:cs typeface="Arial"/>
              <a:sym typeface="Arial"/>
            </a:endParaRPr>
          </a:p>
        </p:txBody>
      </p:sp>
      <p:sp>
        <p:nvSpPr>
          <p:cNvPr id="821" name="Google Shape;821;p62"/>
          <p:cNvSpPr/>
          <p:nvPr/>
        </p:nvSpPr>
        <p:spPr>
          <a:xfrm>
            <a:off x="6376300" y="4515425"/>
            <a:ext cx="1451400" cy="547800"/>
          </a:xfrm>
          <a:prstGeom prst="wedgeRoundRectCallout">
            <a:avLst>
              <a:gd name="adj1" fmla="val -43387"/>
              <a:gd name="adj2" fmla="val -141416"/>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Nonworking Days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 calcmode="lin" valueType="num">
                                      <p:cBhvr additive="base">
                                        <p:cTn id="7" dur="1500"/>
                                        <p:tgtEl>
                                          <p:spTgt spid="81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9"/>
                                        </p:tgtEl>
                                        <p:attrNameLst>
                                          <p:attrName>style.visibility</p:attrName>
                                        </p:attrNameLst>
                                      </p:cBhvr>
                                      <p:to>
                                        <p:strVal val="visible"/>
                                      </p:to>
                                    </p:set>
                                    <p:anim calcmode="lin" valueType="num">
                                      <p:cBhvr additive="base">
                                        <p:cTn id="12" dur="1000"/>
                                        <p:tgtEl>
                                          <p:spTgt spid="8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81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8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20"/>
                                        </p:tgtEl>
                                        <p:attrNameLst>
                                          <p:attrName>style.visibility</p:attrName>
                                        </p:attrNameLst>
                                      </p:cBhvr>
                                      <p:to>
                                        <p:strVal val="visible"/>
                                      </p:to>
                                    </p:set>
                                    <p:animEffect transition="in" filter="fade">
                                      <p:cBhvr>
                                        <p:cTn id="23" dur="1000"/>
                                        <p:tgtEl>
                                          <p:spTgt spid="8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7"/>
                                        </p:tgtEl>
                                        <p:attrNameLst>
                                          <p:attrName>style.visibility</p:attrName>
                                        </p:attrNameLst>
                                      </p:cBhvr>
                                      <p:to>
                                        <p:strVal val="visible"/>
                                      </p:to>
                                    </p:set>
                                    <p:animEffect transition="in" filter="fade">
                                      <p:cBhvr>
                                        <p:cTn id="28" dur="1000"/>
                                        <p:tgtEl>
                                          <p:spTgt spid="8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21"/>
                                        </p:tgtEl>
                                        <p:attrNameLst>
                                          <p:attrName>style.visibility</p:attrName>
                                        </p:attrNameLst>
                                      </p:cBhvr>
                                      <p:to>
                                        <p:strVal val="visible"/>
                                      </p:to>
                                    </p:set>
                                    <p:animEffect transition="in" filter="fade">
                                      <p:cBhvr>
                                        <p:cTn id="33" dur="1000"/>
                                        <p:tgtEl>
                                          <p:spTgt spid="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827" name="Google Shape;827;p63"/>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Sprint Reports</a:t>
            </a:r>
            <a:endParaRPr sz="4000">
              <a:solidFill>
                <a:srgbClr val="741B47"/>
              </a:solidFill>
              <a:latin typeface="Raleway Medium"/>
              <a:ea typeface="Raleway Medium"/>
              <a:cs typeface="Raleway Medium"/>
              <a:sym typeface="Raleway Medium"/>
            </a:endParaRPr>
          </a:p>
        </p:txBody>
      </p:sp>
      <p:sp>
        <p:nvSpPr>
          <p:cNvPr id="828" name="Google Shape;828;p63"/>
          <p:cNvSpPr txBox="1"/>
          <p:nvPr/>
        </p:nvSpPr>
        <p:spPr>
          <a:xfrm>
            <a:off x="-9850" y="772525"/>
            <a:ext cx="3772200" cy="37875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Condensed Burndown Chart</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List of complete and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incomplete issues</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Summary of sprint progress</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Useful for sprint retrospective meetings</a:t>
            </a:r>
            <a:endParaRPr sz="1600" b="0" i="0" u="none" strike="noStrike" cap="none">
              <a:solidFill>
                <a:srgbClr val="002060"/>
              </a:solidFill>
              <a:latin typeface="Montserrat SemiBold"/>
              <a:ea typeface="Montserrat SemiBold"/>
              <a:cs typeface="Montserrat SemiBold"/>
              <a:sym typeface="Montserrat SemiBold"/>
            </a:endParaRPr>
          </a:p>
          <a:p>
            <a:pPr marL="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Only applies to scrum boards</a:t>
            </a:r>
            <a:endParaRPr sz="1600" b="0" i="0" u="none" strike="noStrike" cap="none">
              <a:solidFill>
                <a:srgbClr val="002060"/>
              </a:solidFill>
              <a:latin typeface="Montserrat SemiBold"/>
              <a:ea typeface="Montserrat SemiBold"/>
              <a:cs typeface="Montserrat SemiBold"/>
              <a:sym typeface="Montserrat SemiBold"/>
            </a:endParaRPr>
          </a:p>
        </p:txBody>
      </p:sp>
      <p:pic>
        <p:nvPicPr>
          <p:cNvPr id="829" name="Google Shape;829;p63"/>
          <p:cNvPicPr preferRelativeResize="0"/>
          <p:nvPr/>
        </p:nvPicPr>
        <p:blipFill rotWithShape="1">
          <a:blip r:embed="rId3">
            <a:alphaModFix/>
          </a:blip>
          <a:srcRect/>
          <a:stretch/>
        </p:blipFill>
        <p:spPr>
          <a:xfrm>
            <a:off x="3698361" y="642159"/>
            <a:ext cx="5358276" cy="4108858"/>
          </a:xfrm>
          <a:prstGeom prst="rect">
            <a:avLst/>
          </a:prstGeom>
          <a:noFill/>
          <a:ln>
            <a:noFill/>
          </a:ln>
        </p:spPr>
      </p:pic>
      <p:sp>
        <p:nvSpPr>
          <p:cNvPr id="830" name="Google Shape;830;p63"/>
          <p:cNvSpPr/>
          <p:nvPr/>
        </p:nvSpPr>
        <p:spPr>
          <a:xfrm>
            <a:off x="4629905" y="1939343"/>
            <a:ext cx="501000" cy="263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0" i="0" u="none" strike="noStrike" cap="none">
                <a:solidFill>
                  <a:srgbClr val="000000"/>
                </a:solidFill>
                <a:latin typeface="Arial"/>
                <a:ea typeface="Arial"/>
                <a:cs typeface="Arial"/>
                <a:sym typeface="Arial"/>
              </a:rPr>
              <a:t>Time</a:t>
            </a:r>
            <a:endParaRPr sz="800" b="0" i="0" u="none" strike="noStrike" cap="none">
              <a:solidFill>
                <a:srgbClr val="000000"/>
              </a:solidFill>
              <a:latin typeface="Arial"/>
              <a:ea typeface="Arial"/>
              <a:cs typeface="Arial"/>
              <a:sym typeface="Arial"/>
            </a:endParaRPr>
          </a:p>
        </p:txBody>
      </p:sp>
      <p:sp>
        <p:nvSpPr>
          <p:cNvPr id="831" name="Google Shape;831;p63"/>
          <p:cNvSpPr/>
          <p:nvPr/>
        </p:nvSpPr>
        <p:spPr>
          <a:xfrm rot="-5400000">
            <a:off x="3442400" y="1330931"/>
            <a:ext cx="491400" cy="2682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tr-TR" sz="800" b="0" i="0" u="none" strike="noStrike" cap="none">
                <a:solidFill>
                  <a:srgbClr val="000000"/>
                </a:solidFill>
                <a:latin typeface="Arial"/>
                <a:ea typeface="Arial"/>
                <a:cs typeface="Arial"/>
                <a:sym typeface="Arial"/>
              </a:rPr>
              <a:t>Work</a:t>
            </a:r>
            <a:endParaRPr sz="800" b="0" i="0" u="none" strike="noStrike" cap="none">
              <a:solidFill>
                <a:srgbClr val="000000"/>
              </a:solidFill>
              <a:latin typeface="Arial"/>
              <a:ea typeface="Arial"/>
              <a:cs typeface="Arial"/>
              <a:sym typeface="Arial"/>
            </a:endParaRPr>
          </a:p>
        </p:txBody>
      </p:sp>
      <p:sp>
        <p:nvSpPr>
          <p:cNvPr id="832" name="Google Shape;832;p63"/>
          <p:cNvSpPr/>
          <p:nvPr/>
        </p:nvSpPr>
        <p:spPr>
          <a:xfrm>
            <a:off x="6132575" y="1999775"/>
            <a:ext cx="1451400" cy="547800"/>
          </a:xfrm>
          <a:prstGeom prst="wedgeRoundRectCallout">
            <a:avLst>
              <a:gd name="adj1" fmla="val -58073"/>
              <a:gd name="adj2" fmla="val 158288"/>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Completed Issues</a:t>
            </a:r>
            <a:endParaRPr sz="1400" b="0" i="0" u="none" strike="noStrike" cap="none">
              <a:solidFill>
                <a:srgbClr val="000000"/>
              </a:solidFill>
              <a:latin typeface="Arial"/>
              <a:ea typeface="Arial"/>
              <a:cs typeface="Arial"/>
              <a:sym typeface="Arial"/>
            </a:endParaRPr>
          </a:p>
        </p:txBody>
      </p:sp>
      <p:sp>
        <p:nvSpPr>
          <p:cNvPr id="833" name="Google Shape;833;p63"/>
          <p:cNvSpPr/>
          <p:nvPr/>
        </p:nvSpPr>
        <p:spPr>
          <a:xfrm>
            <a:off x="5936400" y="3895025"/>
            <a:ext cx="1451400" cy="547800"/>
          </a:xfrm>
          <a:prstGeom prst="wedgeRoundRectCallout">
            <a:avLst>
              <a:gd name="adj1" fmla="val -82047"/>
              <a:gd name="adj2" fmla="val 45108"/>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Issues Not Completed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anim calcmode="lin" valueType="num">
                                      <p:cBhvr additive="base">
                                        <p:cTn id="7" dur="1000"/>
                                        <p:tgtEl>
                                          <p:spTgt spid="8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31"/>
                                        </p:tgtEl>
                                        <p:attrNameLst>
                                          <p:attrName>style.visibility</p:attrName>
                                        </p:attrNameLst>
                                      </p:cBhvr>
                                      <p:to>
                                        <p:strVal val="visible"/>
                                      </p:to>
                                    </p:set>
                                    <p:anim calcmode="lin" valueType="num">
                                      <p:cBhvr additive="base">
                                        <p:cTn id="12" dur="1000"/>
                                        <p:tgtEl>
                                          <p:spTgt spid="83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83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8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32"/>
                                        </p:tgtEl>
                                        <p:attrNameLst>
                                          <p:attrName>style.visibility</p:attrName>
                                        </p:attrNameLst>
                                      </p:cBhvr>
                                      <p:to>
                                        <p:strVal val="visible"/>
                                      </p:to>
                                    </p:set>
                                    <p:animEffect transition="in" filter="fade">
                                      <p:cBhvr>
                                        <p:cTn id="23" dur="1000"/>
                                        <p:tgtEl>
                                          <p:spTgt spid="8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33"/>
                                        </p:tgtEl>
                                        <p:attrNameLst>
                                          <p:attrName>style.visibility</p:attrName>
                                        </p:attrNameLst>
                                      </p:cBhvr>
                                      <p:to>
                                        <p:strVal val="visible"/>
                                      </p:to>
                                    </p:set>
                                    <p:animEffect transition="in" filter="fade">
                                      <p:cBhvr>
                                        <p:cTn id="28"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839" name="Google Shape;839;p6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Velocity Chart</a:t>
            </a:r>
            <a:endParaRPr/>
          </a:p>
        </p:txBody>
      </p:sp>
      <p:sp>
        <p:nvSpPr>
          <p:cNvPr id="840" name="Google Shape;840;p64"/>
          <p:cNvSpPr txBox="1"/>
          <p:nvPr/>
        </p:nvSpPr>
        <p:spPr>
          <a:xfrm>
            <a:off x="108225" y="844625"/>
            <a:ext cx="3623400" cy="36276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Shows estimates versus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actual work completed</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Helps predict future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performance</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Identify trends in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commitments &amp; delivery</a:t>
            </a: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0" algn="l" rtl="0">
              <a:lnSpc>
                <a:spcPct val="110000"/>
              </a:lnSpc>
              <a:spcBef>
                <a:spcPts val="600"/>
              </a:spcBef>
              <a:spcAft>
                <a:spcPts val="0"/>
              </a:spcAft>
              <a:buClr>
                <a:srgbClr val="000000"/>
              </a:buClr>
              <a:buSzPts val="1600"/>
              <a:buFont typeface="Arial"/>
              <a:buNone/>
            </a:pPr>
            <a:endParaRPr sz="1600" b="0" i="0" u="none" strike="noStrike" cap="none">
              <a:solidFill>
                <a:srgbClr val="002060"/>
              </a:solidFill>
              <a:latin typeface="Montserrat SemiBold"/>
              <a:ea typeface="Montserrat SemiBold"/>
              <a:cs typeface="Montserrat SemiBold"/>
              <a:sym typeface="Montserrat SemiBold"/>
            </a:endParaRPr>
          </a:p>
          <a:p>
            <a:pPr marL="457200" marR="0" lvl="0" indent="-330200" algn="l" rtl="0">
              <a:lnSpc>
                <a:spcPct val="110000"/>
              </a:lnSpc>
              <a:spcBef>
                <a:spcPts val="600"/>
              </a:spcBef>
              <a:spcAft>
                <a:spcPts val="0"/>
              </a:spcAft>
              <a:buClr>
                <a:srgbClr val="741B47"/>
              </a:buClr>
              <a:buSzPts val="1600"/>
              <a:buFont typeface="Montserrat Light"/>
              <a:buChar char="▸"/>
            </a:pPr>
            <a:r>
              <a:rPr lang="tr-TR" sz="1600" b="0" i="0" u="none" strike="noStrike" cap="none">
                <a:solidFill>
                  <a:srgbClr val="002060"/>
                </a:solidFill>
                <a:latin typeface="Montserrat SemiBold"/>
                <a:ea typeface="Montserrat SemiBold"/>
                <a:cs typeface="Montserrat SemiBold"/>
                <a:sym typeface="Montserrat SemiBold"/>
              </a:rPr>
              <a:t>Useful for sprint planning </a:t>
            </a:r>
            <a:br>
              <a:rPr lang="tr-TR" sz="1600" b="0" i="0" u="none" strike="noStrike" cap="none">
                <a:solidFill>
                  <a:srgbClr val="002060"/>
                </a:solidFill>
                <a:latin typeface="Montserrat SemiBold"/>
                <a:ea typeface="Montserrat SemiBold"/>
                <a:cs typeface="Montserrat SemiBold"/>
                <a:sym typeface="Montserrat SemiBold"/>
              </a:rPr>
            </a:br>
            <a:r>
              <a:rPr lang="tr-TR" sz="1600" b="0" i="0" u="none" strike="noStrike" cap="none">
                <a:solidFill>
                  <a:srgbClr val="002060"/>
                </a:solidFill>
                <a:latin typeface="Montserrat SemiBold"/>
                <a:ea typeface="Montserrat SemiBold"/>
                <a:cs typeface="Montserrat SemiBold"/>
                <a:sym typeface="Montserrat SemiBold"/>
              </a:rPr>
              <a:t>to determine scope</a:t>
            </a:r>
            <a:endParaRPr sz="1600" b="0" i="0" u="none" strike="noStrike" cap="none">
              <a:solidFill>
                <a:srgbClr val="002060"/>
              </a:solidFill>
              <a:latin typeface="Montserrat SemiBold"/>
              <a:ea typeface="Montserrat SemiBold"/>
              <a:cs typeface="Montserrat SemiBold"/>
              <a:sym typeface="Montserrat SemiBold"/>
            </a:endParaRPr>
          </a:p>
        </p:txBody>
      </p:sp>
      <p:pic>
        <p:nvPicPr>
          <p:cNvPr id="841" name="Google Shape;841;p64"/>
          <p:cNvPicPr preferRelativeResize="0"/>
          <p:nvPr/>
        </p:nvPicPr>
        <p:blipFill rotWithShape="1">
          <a:blip r:embed="rId3">
            <a:alphaModFix/>
          </a:blip>
          <a:srcRect/>
          <a:stretch/>
        </p:blipFill>
        <p:spPr>
          <a:xfrm>
            <a:off x="3527075" y="672250"/>
            <a:ext cx="5364175" cy="4211700"/>
          </a:xfrm>
          <a:prstGeom prst="rect">
            <a:avLst/>
          </a:prstGeom>
          <a:noFill/>
          <a:ln>
            <a:noFill/>
          </a:ln>
        </p:spPr>
      </p:pic>
      <p:sp>
        <p:nvSpPr>
          <p:cNvPr id="842" name="Google Shape;842;p64"/>
          <p:cNvSpPr/>
          <p:nvPr/>
        </p:nvSpPr>
        <p:spPr>
          <a:xfrm>
            <a:off x="4194200" y="844625"/>
            <a:ext cx="1600200" cy="547800"/>
          </a:xfrm>
          <a:prstGeom prst="wedgeRoundRectCallout">
            <a:avLst>
              <a:gd name="adj1" fmla="val -45773"/>
              <a:gd name="adj2" fmla="val 186026"/>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Total Estimated Work</a:t>
            </a:r>
            <a:endParaRPr sz="1400" b="0" i="0" u="none" strike="noStrike" cap="none">
              <a:solidFill>
                <a:srgbClr val="000000"/>
              </a:solidFill>
              <a:latin typeface="Arial"/>
              <a:ea typeface="Arial"/>
              <a:cs typeface="Arial"/>
              <a:sym typeface="Arial"/>
            </a:endParaRPr>
          </a:p>
        </p:txBody>
      </p:sp>
      <p:sp>
        <p:nvSpPr>
          <p:cNvPr id="843" name="Google Shape;843;p64"/>
          <p:cNvSpPr/>
          <p:nvPr/>
        </p:nvSpPr>
        <p:spPr>
          <a:xfrm>
            <a:off x="4831200" y="1889675"/>
            <a:ext cx="1600200" cy="547800"/>
          </a:xfrm>
          <a:prstGeom prst="wedgeRoundRectCallout">
            <a:avLst>
              <a:gd name="adj1" fmla="val -73753"/>
              <a:gd name="adj2" fmla="val 170623"/>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Arial"/>
                <a:ea typeface="Arial"/>
                <a:cs typeface="Arial"/>
                <a:sym typeface="Arial"/>
              </a:rPr>
              <a:t>Total Completed Work</a:t>
            </a:r>
            <a:endParaRPr sz="1400" b="0" i="0" u="none" strike="noStrike" cap="none">
              <a:solidFill>
                <a:srgbClr val="000000"/>
              </a:solidFill>
              <a:latin typeface="Arial"/>
              <a:ea typeface="Arial"/>
              <a:cs typeface="Arial"/>
              <a:sym typeface="Arial"/>
            </a:endParaRPr>
          </a:p>
        </p:txBody>
      </p:sp>
      <p:sp>
        <p:nvSpPr>
          <p:cNvPr id="844" name="Google Shape;844;p64"/>
          <p:cNvSpPr/>
          <p:nvPr/>
        </p:nvSpPr>
        <p:spPr>
          <a:xfrm>
            <a:off x="3592425" y="3922925"/>
            <a:ext cx="1794000" cy="960900"/>
          </a:xfrm>
          <a:prstGeom prst="roundRect">
            <a:avLst>
              <a:gd name="adj" fmla="val 7076"/>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3"/>
                                        </p:tgtEl>
                                        <p:attrNameLst>
                                          <p:attrName>style.visibility</p:attrName>
                                        </p:attrNameLst>
                                      </p:cBhvr>
                                      <p:to>
                                        <p:strVal val="visible"/>
                                      </p:to>
                                    </p:set>
                                    <p:animEffect transition="in" filter="fade">
                                      <p:cBhvr>
                                        <p:cTn id="12" dur="1000"/>
                                        <p:tgtEl>
                                          <p:spTgt spid="8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4"/>
                                        </p:tgtEl>
                                        <p:attrNameLst>
                                          <p:attrName>style.visibility</p:attrName>
                                        </p:attrNameLst>
                                      </p:cBhvr>
                                      <p:to>
                                        <p:strVal val="visible"/>
                                      </p:to>
                                    </p:set>
                                    <p:animEffect transition="in" filter="fade">
                                      <p:cBhvr>
                                        <p:cTn id="17" dur="1000"/>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848"/>
        <p:cNvGrpSpPr/>
        <p:nvPr/>
      </p:nvGrpSpPr>
      <p:grpSpPr>
        <a:xfrm>
          <a:off x="0" y="0"/>
          <a:ext cx="0" cy="0"/>
          <a:chOff x="0" y="0"/>
          <a:chExt cx="0" cy="0"/>
        </a:xfrm>
      </p:grpSpPr>
      <p:sp>
        <p:nvSpPr>
          <p:cNvPr id="849" name="Google Shape;849;p6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5"/>
          <p:cNvSpPr txBox="1"/>
          <p:nvPr/>
        </p:nvSpPr>
        <p:spPr>
          <a:xfrm>
            <a:off x="664725" y="2056150"/>
            <a:ext cx="52686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a:solidFill>
                  <a:srgbClr val="4A86E8"/>
                </a:solidFill>
                <a:latin typeface="Proxima Nova Semibold"/>
                <a:ea typeface="Proxima Nova Semibold"/>
                <a:cs typeface="Proxima Nova Semibold"/>
                <a:sym typeface="Proxima Nova Semibold"/>
              </a:rPr>
              <a:t>How </a:t>
            </a:r>
            <a:r>
              <a:rPr lang="tr-TR" sz="3100" b="0" i="0" u="none" strike="noStrike" cap="none" dirty="0" err="1">
                <a:solidFill>
                  <a:srgbClr val="4A86E8"/>
                </a:solidFill>
                <a:latin typeface="Proxima Nova Semibold"/>
                <a:ea typeface="Proxima Nova Semibold"/>
                <a:cs typeface="Proxima Nova Semibold"/>
                <a:sym typeface="Proxima Nova Semibold"/>
              </a:rPr>
              <a:t>many</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story</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points</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left</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to</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cover</a:t>
            </a:r>
            <a:r>
              <a:rPr lang="tr-TR" sz="3100" b="0" i="0" u="none" strike="noStrike" cap="none" dirty="0">
                <a:solidFill>
                  <a:srgbClr val="4A86E8"/>
                </a:solidFill>
                <a:latin typeface="Proxima Nova Semibold"/>
                <a:ea typeface="Proxima Nova Semibold"/>
                <a:cs typeface="Proxima Nova Semibold"/>
                <a:sym typeface="Proxima Nova Semibold"/>
              </a:rPr>
              <a:t> in </a:t>
            </a:r>
            <a:r>
              <a:rPr lang="tr-TR" sz="3100" b="0" i="0" u="none" strike="noStrike" cap="none" dirty="0" err="1">
                <a:solidFill>
                  <a:srgbClr val="4A86E8"/>
                </a:solidFill>
                <a:latin typeface="Proxima Nova Semibold"/>
                <a:ea typeface="Proxima Nova Semibold"/>
                <a:cs typeface="Proxima Nova Semibold"/>
                <a:sym typeface="Proxima Nova Semibold"/>
              </a:rPr>
              <a:t>the</a:t>
            </a:r>
            <a:r>
              <a:rPr lang="tr-TR" sz="3100" b="0" i="0" u="none" strike="noStrike" cap="none" dirty="0">
                <a:solidFill>
                  <a:srgbClr val="4A86E8"/>
                </a:solidFill>
                <a:latin typeface="Proxima Nova Semibold"/>
                <a:ea typeface="Proxima Nova Semibold"/>
                <a:cs typeface="Proxima Nova Semibold"/>
                <a:sym typeface="Proxima Nova Semibold"/>
              </a:rPr>
              <a:t> sprint?</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851" name="Google Shape;851;p65"/>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852" name="Google Shape;852;p65"/>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853" name="Google Shape;853;p65"/>
          <p:cNvPicPr preferRelativeResize="0"/>
          <p:nvPr/>
        </p:nvPicPr>
        <p:blipFill rotWithShape="1">
          <a:blip r:embed="rId5">
            <a:alphaModFix/>
          </a:blip>
          <a:srcRect/>
          <a:stretch/>
        </p:blipFill>
        <p:spPr>
          <a:xfrm>
            <a:off x="2198900" y="367650"/>
            <a:ext cx="1954550" cy="1954550"/>
          </a:xfrm>
          <a:prstGeom prst="rect">
            <a:avLst/>
          </a:prstGeom>
          <a:noFill/>
          <a:ln>
            <a:noFill/>
          </a:ln>
        </p:spPr>
      </p:pic>
      <p:sp>
        <p:nvSpPr>
          <p:cNvPr id="854" name="Google Shape;854;p65"/>
          <p:cNvSpPr txBox="1"/>
          <p:nvPr/>
        </p:nvSpPr>
        <p:spPr>
          <a:xfrm>
            <a:off x="4336050" y="483025"/>
            <a:ext cx="42825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FF0000"/>
                </a:solidFill>
                <a:latin typeface="Proxima Nova Semibold"/>
                <a:ea typeface="Proxima Nova Semibold"/>
                <a:cs typeface="Proxima Nova Semibold"/>
                <a:sym typeface="Proxima Nova Semibold"/>
              </a:rPr>
              <a:t>Which report is an answer to this question?</a:t>
            </a:r>
            <a:endParaRPr sz="2400" b="0" i="0" u="none" strike="noStrike" cap="none">
              <a:solidFill>
                <a:srgbClr val="FF0000"/>
              </a:solidFill>
              <a:latin typeface="Proxima Nova Semibold"/>
              <a:ea typeface="Proxima Nova Semibold"/>
              <a:cs typeface="Proxima Nova Semibold"/>
              <a:sym typeface="Proxima Nova Semibold"/>
            </a:endParaRPr>
          </a:p>
        </p:txBody>
      </p:sp>
      <p:pic>
        <p:nvPicPr>
          <p:cNvPr id="855" name="Google Shape;855;p65">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856" name="Google Shape;856;p65">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60"/>
        <p:cNvGrpSpPr/>
        <p:nvPr/>
      </p:nvGrpSpPr>
      <p:grpSpPr>
        <a:xfrm>
          <a:off x="0" y="0"/>
          <a:ext cx="0" cy="0"/>
          <a:chOff x="0" y="0"/>
          <a:chExt cx="0" cy="0"/>
        </a:xfrm>
      </p:grpSpPr>
      <p:sp>
        <p:nvSpPr>
          <p:cNvPr id="861" name="Google Shape;861;p66">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2" name="Google Shape;862;p66">
            <a:hlinkClick r:id="rId4"/>
          </p:cNvPr>
          <p:cNvPicPr preferRelativeResize="0"/>
          <p:nvPr/>
        </p:nvPicPr>
        <p:blipFill rotWithShape="1">
          <a:blip r:embed="rId5">
            <a:alphaModFix/>
          </a:blip>
          <a:srcRect/>
          <a:stretch/>
        </p:blipFill>
        <p:spPr>
          <a:xfrm>
            <a:off x="595138" y="532663"/>
            <a:ext cx="7953725" cy="407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9"/>
          <p:cNvSpPr txBox="1">
            <a:spLocks noGrp="1"/>
          </p:cNvSpPr>
          <p:nvPr>
            <p:ph type="ctrTitle"/>
          </p:nvPr>
        </p:nvSpPr>
        <p:spPr>
          <a:xfrm>
            <a:off x="1085850" y="2304733"/>
            <a:ext cx="4676700" cy="534034"/>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Scrum Board</a:t>
            </a:r>
            <a:endParaRPr sz="3600">
              <a:solidFill>
                <a:srgbClr val="741B47"/>
              </a:solidFill>
              <a:latin typeface="Raleway Medium"/>
              <a:ea typeface="Raleway Medium"/>
              <a:cs typeface="Raleway Medium"/>
              <a:sym typeface="Raleway Medium"/>
            </a:endParaRPr>
          </a:p>
        </p:txBody>
      </p:sp>
      <p:sp>
        <p:nvSpPr>
          <p:cNvPr id="430" name="Google Shape;430;p2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866"/>
        <p:cNvGrpSpPr/>
        <p:nvPr/>
      </p:nvGrpSpPr>
      <p:grpSpPr>
        <a:xfrm>
          <a:off x="0" y="0"/>
          <a:ext cx="0" cy="0"/>
          <a:chOff x="0" y="0"/>
          <a:chExt cx="0" cy="0"/>
        </a:xfrm>
      </p:grpSpPr>
      <p:sp>
        <p:nvSpPr>
          <p:cNvPr id="867" name="Google Shape;867;p6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A3534"/>
              </a:solidFill>
              <a:latin typeface="Proxima Nova Semibold"/>
              <a:ea typeface="Proxima Nova Semibold"/>
              <a:cs typeface="Proxima Nova Semibold"/>
              <a:sym typeface="Proxima Nova Semibold"/>
            </a:endParaRPr>
          </a:p>
        </p:txBody>
      </p:sp>
      <p:sp>
        <p:nvSpPr>
          <p:cNvPr id="868" name="Google Shape;868;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869" name="Google Shape;869;p67">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pic>
        <p:nvPicPr>
          <p:cNvPr id="870" name="Google Shape;870;p67"/>
          <p:cNvPicPr preferRelativeResize="0"/>
          <p:nvPr/>
        </p:nvPicPr>
        <p:blipFill rotWithShape="1">
          <a:blip r:embed="rId5">
            <a:alphaModFix/>
          </a:blip>
          <a:srcRect l="29" r="39"/>
          <a:stretch/>
        </p:blipFill>
        <p:spPr>
          <a:xfrm>
            <a:off x="520950" y="872093"/>
            <a:ext cx="8102100" cy="3704114"/>
          </a:xfrm>
          <a:prstGeom prst="rect">
            <a:avLst/>
          </a:prstGeom>
          <a:noFill/>
          <a:ln>
            <a:noFill/>
          </a:ln>
        </p:spPr>
      </p:pic>
      <p:pic>
        <p:nvPicPr>
          <p:cNvPr id="871" name="Google Shape;871;p67"/>
          <p:cNvPicPr preferRelativeResize="0"/>
          <p:nvPr/>
        </p:nvPicPr>
        <p:blipFill rotWithShape="1">
          <a:blip r:embed="rId6">
            <a:alphaModFix/>
          </a:blip>
          <a:srcRect/>
          <a:stretch/>
        </p:blipFill>
        <p:spPr>
          <a:xfrm>
            <a:off x="786375" y="1524775"/>
            <a:ext cx="2411775" cy="2411750"/>
          </a:xfrm>
          <a:prstGeom prst="rect">
            <a:avLst/>
          </a:prstGeom>
          <a:noFill/>
          <a:ln>
            <a:noFill/>
          </a:ln>
        </p:spPr>
      </p:pic>
      <p:pic>
        <p:nvPicPr>
          <p:cNvPr id="872" name="Google Shape;872;p67"/>
          <p:cNvPicPr preferRelativeResize="0"/>
          <p:nvPr/>
        </p:nvPicPr>
        <p:blipFill rotWithShape="1">
          <a:blip r:embed="rId7">
            <a:alphaModFix/>
          </a:blip>
          <a:srcRect/>
          <a:stretch/>
        </p:blipFill>
        <p:spPr>
          <a:xfrm>
            <a:off x="5954200" y="1524763"/>
            <a:ext cx="2411775" cy="2411775"/>
          </a:xfrm>
          <a:prstGeom prst="rect">
            <a:avLst/>
          </a:prstGeom>
          <a:noFill/>
          <a:ln>
            <a:noFill/>
          </a:ln>
        </p:spPr>
      </p:pic>
      <p:sp>
        <p:nvSpPr>
          <p:cNvPr id="873" name="Google Shape;873;p67">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68"/>
          <p:cNvGrpSpPr/>
          <p:nvPr/>
        </p:nvGrpSpPr>
        <p:grpSpPr>
          <a:xfrm>
            <a:off x="5410301" y="719490"/>
            <a:ext cx="3356124" cy="3829046"/>
            <a:chOff x="2602525" y="317054"/>
            <a:chExt cx="4174283" cy="4762495"/>
          </a:xfrm>
        </p:grpSpPr>
        <p:sp>
          <p:nvSpPr>
            <p:cNvPr id="879" name="Google Shape;879;p6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6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6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6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6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6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6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6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6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6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6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6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6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6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6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6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6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6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6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6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6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6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6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6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6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6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6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6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6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6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6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6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6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6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6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6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6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6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6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6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6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6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6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6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6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6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6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6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6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6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6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6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6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6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6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6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6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36" name="Google Shape;936;p68"/>
            <p:cNvGrpSpPr/>
            <p:nvPr/>
          </p:nvGrpSpPr>
          <p:grpSpPr>
            <a:xfrm>
              <a:off x="2941619" y="3895613"/>
              <a:ext cx="483621" cy="510995"/>
              <a:chOff x="4345944" y="4626313"/>
              <a:chExt cx="483621" cy="510995"/>
            </a:xfrm>
          </p:grpSpPr>
          <p:grpSp>
            <p:nvGrpSpPr>
              <p:cNvPr id="937" name="Google Shape;937;p68"/>
              <p:cNvGrpSpPr/>
              <p:nvPr/>
            </p:nvGrpSpPr>
            <p:grpSpPr>
              <a:xfrm>
                <a:off x="4345944" y="4852987"/>
                <a:ext cx="474200" cy="284321"/>
                <a:chOff x="4345944" y="4852987"/>
                <a:chExt cx="474200" cy="284321"/>
              </a:xfrm>
            </p:grpSpPr>
            <p:sp>
              <p:nvSpPr>
                <p:cNvPr id="938" name="Google Shape;938;p6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6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6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1" name="Google Shape;941;p68"/>
                <p:cNvGrpSpPr/>
                <p:nvPr/>
              </p:nvGrpSpPr>
              <p:grpSpPr>
                <a:xfrm>
                  <a:off x="4457040" y="4985575"/>
                  <a:ext cx="133724" cy="77247"/>
                  <a:chOff x="4457040" y="4985575"/>
                  <a:chExt cx="133724" cy="77247"/>
                </a:xfrm>
              </p:grpSpPr>
              <p:sp>
                <p:nvSpPr>
                  <p:cNvPr id="942" name="Google Shape;942;p6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6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4" name="Google Shape;944;p6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6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6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6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6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6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6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6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6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6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6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6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6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6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6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6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6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6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6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6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6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6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6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6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6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6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6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6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6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6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6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6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6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6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6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6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6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6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6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6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6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6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6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6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6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6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6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6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6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6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6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6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6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6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6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6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6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6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6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6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6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6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6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6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08" name="Google Shape;1008;p68"/>
              <p:cNvGrpSpPr/>
              <p:nvPr/>
            </p:nvGrpSpPr>
            <p:grpSpPr>
              <a:xfrm>
                <a:off x="4543079" y="4626313"/>
                <a:ext cx="286486" cy="386884"/>
                <a:chOff x="4543079" y="4626313"/>
                <a:chExt cx="286486" cy="386884"/>
              </a:xfrm>
            </p:grpSpPr>
            <p:grpSp>
              <p:nvGrpSpPr>
                <p:cNvPr id="1009" name="Google Shape;1009;p68"/>
                <p:cNvGrpSpPr/>
                <p:nvPr/>
              </p:nvGrpSpPr>
              <p:grpSpPr>
                <a:xfrm>
                  <a:off x="4543079" y="4626313"/>
                  <a:ext cx="286486" cy="386884"/>
                  <a:chOff x="4543079" y="4626313"/>
                  <a:chExt cx="286486" cy="386884"/>
                </a:xfrm>
              </p:grpSpPr>
              <p:sp>
                <p:nvSpPr>
                  <p:cNvPr id="1010" name="Google Shape;1010;p6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6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6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6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6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15" name="Google Shape;1015;p6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6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6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18" name="Google Shape;1018;p6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6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6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6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6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6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4" name="Google Shape;1024;p68"/>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25" name="Google Shape;1025;p68"/>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@Martin - Instructor</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martin@clarusway.com</a:t>
            </a:r>
            <a:endParaRPr sz="2000" b="0" i="0" u="none" strike="noStrike" cap="none">
              <a:solidFill>
                <a:schemeClr val="dk1"/>
              </a:solidFill>
              <a:latin typeface="Barlow Light"/>
              <a:ea typeface="Barlow Light"/>
              <a:cs typeface="Barlow Light"/>
              <a:sym typeface="Barlow Light"/>
            </a:endParaRPr>
          </a:p>
        </p:txBody>
      </p:sp>
      <p:pic>
        <p:nvPicPr>
          <p:cNvPr id="1026" name="Google Shape;1026;p68"/>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1027" name="Google Shape;1027;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436" name="Google Shape;436;p30"/>
          <p:cNvSpPr txBox="1">
            <a:spLocks noGrp="1"/>
          </p:cNvSpPr>
          <p:nvPr>
            <p:ph type="title"/>
          </p:nvPr>
        </p:nvSpPr>
        <p:spPr>
          <a:xfrm>
            <a:off x="431800" y="173800"/>
            <a:ext cx="62466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Board?</a:t>
            </a:r>
            <a:endParaRPr/>
          </a:p>
        </p:txBody>
      </p:sp>
      <p:graphicFrame>
        <p:nvGraphicFramePr>
          <p:cNvPr id="437" name="Google Shape;437;p30"/>
          <p:cNvGraphicFramePr/>
          <p:nvPr>
            <p:extLst>
              <p:ext uri="{D42A27DB-BD31-4B8C-83A1-F6EECF244321}">
                <p14:modId xmlns:p14="http://schemas.microsoft.com/office/powerpoint/2010/main" val="3333904370"/>
              </p:ext>
            </p:extLst>
          </p:nvPr>
        </p:nvGraphicFramePr>
        <p:xfrm>
          <a:off x="419100" y="2273875"/>
          <a:ext cx="8308188" cy="2116650"/>
        </p:xfrm>
        <a:graphic>
          <a:graphicData uri="http://schemas.openxmlformats.org/drawingml/2006/table">
            <a:tbl>
              <a:tblPr>
                <a:solidFill>
                  <a:srgbClr val="FDFDFE"/>
                </a:solidFill>
                <a:tableStyleId>{B646CE7B-1227-4C97-BCA7-1B533FD06970}</a:tableStyleId>
              </a:tblPr>
              <a:tblGrid>
                <a:gridCol w="2102963">
                  <a:extLst>
                    <a:ext uri="{9D8B030D-6E8A-4147-A177-3AD203B41FA5}">
                      <a16:colId xmlns:a16="http://schemas.microsoft.com/office/drawing/2014/main" val="20000"/>
                    </a:ext>
                  </a:extLst>
                </a:gridCol>
                <a:gridCol w="6205225">
                  <a:extLst>
                    <a:ext uri="{9D8B030D-6E8A-4147-A177-3AD203B41FA5}">
                      <a16:colId xmlns:a16="http://schemas.microsoft.com/office/drawing/2014/main" val="20001"/>
                    </a:ext>
                  </a:extLst>
                </a:gridCol>
              </a:tblGrid>
              <a:tr h="588500">
                <a:tc>
                  <a:txBody>
                    <a:bodyPr/>
                    <a:lstStyle/>
                    <a:p>
                      <a:pPr marL="0" marR="0" lvl="0" indent="0" algn="ctr" rtl="0">
                        <a:lnSpc>
                          <a:spcPct val="115000"/>
                        </a:lnSpc>
                        <a:spcBef>
                          <a:spcPts val="0"/>
                        </a:spcBef>
                        <a:spcAft>
                          <a:spcPts val="0"/>
                        </a:spcAft>
                        <a:buClr>
                          <a:srgbClr val="000000"/>
                        </a:buClr>
                        <a:buSzPts val="2000"/>
                        <a:buFont typeface="Arial"/>
                        <a:buNone/>
                      </a:pPr>
                      <a:r>
                        <a:rPr lang="tr-TR" sz="2000" b="1" u="none" strike="noStrike" cap="none">
                          <a:solidFill>
                            <a:srgbClr val="FFFFFF"/>
                          </a:solidFill>
                        </a:rPr>
                        <a:t>Type of Board</a:t>
                      </a:r>
                      <a:endParaRPr sz="2000" b="1" u="none" strike="noStrike" cap="none">
                        <a:solidFill>
                          <a:srgbClr val="FFFFFF"/>
                        </a:solidFill>
                      </a:endParaRPr>
                    </a:p>
                  </a:txBody>
                  <a:tcPr marL="91425" marR="91425" marT="91425" marB="91425" anchor="b">
                    <a:lnL w="28575" cap="flat" cmpd="sng">
                      <a:solidFill>
                        <a:srgbClr val="741B47"/>
                      </a:solidFill>
                      <a:prstDash val="solid"/>
                      <a:round/>
                      <a:headEnd type="none" w="sm" len="sm"/>
                      <a:tailEnd type="none" w="sm" len="sm"/>
                    </a:lnL>
                    <a:lnR w="28575" cap="flat" cmpd="sng">
                      <a:solidFill>
                        <a:srgbClr val="741B47"/>
                      </a:solidFill>
                      <a:prstDash val="solid"/>
                      <a:round/>
                      <a:headEnd type="none" w="sm" len="sm"/>
                      <a:tailEnd type="none" w="sm" len="sm"/>
                    </a:lnR>
                    <a:lnT w="28575" cap="flat" cmpd="sng">
                      <a:solidFill>
                        <a:srgbClr val="741B47"/>
                      </a:solidFill>
                      <a:prstDash val="solid"/>
                      <a:round/>
                      <a:headEnd type="none" w="sm" len="sm"/>
                      <a:tailEnd type="none" w="sm" len="sm"/>
                    </a:lnT>
                    <a:lnB w="28575" cap="flat" cmpd="sng">
                      <a:solidFill>
                        <a:srgbClr val="741B47"/>
                      </a:solidFill>
                      <a:prstDash val="solid"/>
                      <a:round/>
                      <a:headEnd type="none" w="sm" len="sm"/>
                      <a:tailEnd type="none" w="sm" len="sm"/>
                    </a:lnB>
                    <a:solidFill>
                      <a:srgbClr val="C27BA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tr-TR" sz="2000" b="1" u="none" strike="noStrike" cap="none">
                          <a:solidFill>
                            <a:srgbClr val="FFFFFF"/>
                          </a:solidFill>
                        </a:rPr>
                        <a:t>For Which Teams?</a:t>
                      </a:r>
                      <a:endParaRPr sz="2000" b="1" u="none" strike="noStrike" cap="none">
                        <a:solidFill>
                          <a:srgbClr val="FFFFFF"/>
                        </a:solidFill>
                      </a:endParaRPr>
                    </a:p>
                  </a:txBody>
                  <a:tcPr marL="91425" marR="91425" marT="91425" marB="91425" anchor="b">
                    <a:lnL w="28575" cap="flat" cmpd="sng">
                      <a:solidFill>
                        <a:srgbClr val="741B47"/>
                      </a:solidFill>
                      <a:prstDash val="solid"/>
                      <a:round/>
                      <a:headEnd type="none" w="sm" len="sm"/>
                      <a:tailEnd type="none" w="sm" len="sm"/>
                    </a:lnL>
                    <a:lnR w="28575" cap="flat" cmpd="sng">
                      <a:solidFill>
                        <a:srgbClr val="741B47"/>
                      </a:solidFill>
                      <a:prstDash val="solid"/>
                      <a:round/>
                      <a:headEnd type="none" w="sm" len="sm"/>
                      <a:tailEnd type="none" w="sm" len="sm"/>
                    </a:lnR>
                    <a:lnT w="28575" cap="flat" cmpd="sng">
                      <a:solidFill>
                        <a:srgbClr val="741B47"/>
                      </a:solidFill>
                      <a:prstDash val="solid"/>
                      <a:round/>
                      <a:headEnd type="none" w="sm" len="sm"/>
                      <a:tailEnd type="none" w="sm" len="sm"/>
                    </a:lnT>
                    <a:lnB w="28575" cap="flat" cmpd="sng">
                      <a:solidFill>
                        <a:srgbClr val="741B47"/>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501200">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a:solidFill>
                            <a:srgbClr val="741B47"/>
                          </a:solidFill>
                          <a:highlight>
                            <a:srgbClr val="FDFDFE"/>
                          </a:highlight>
                          <a:latin typeface="Montserrat Medium"/>
                          <a:ea typeface="Montserrat Medium"/>
                          <a:cs typeface="Montserrat Medium"/>
                          <a:sym typeface="Montserrat Medium"/>
                        </a:rPr>
                        <a:t>Scrum board</a:t>
                      </a:r>
                      <a:endParaRPr sz="1800" u="none" strike="noStrike" cap="none">
                        <a:solidFill>
                          <a:srgbClr val="741B47"/>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741B47"/>
                      </a:solidFill>
                      <a:prstDash val="solid"/>
                      <a:round/>
                      <a:headEnd type="none" w="sm" len="sm"/>
                      <a:tailEnd type="none" w="sm" len="sm"/>
                    </a:lnT>
                    <a:lnB w="28575" cap="flat" cmpd="sng">
                      <a:solidFill>
                        <a:srgbClr val="4C113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Teams</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that</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plan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their</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work</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in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sprints</a:t>
                      </a:r>
                      <a:r>
                        <a:rPr lang="tr-TR" sz="1800" u="none" strike="noStrike" cap="none" dirty="0">
                          <a:solidFill>
                            <a:srgbClr val="434343"/>
                          </a:solidFill>
                          <a:highlight>
                            <a:srgbClr val="FDFDFE"/>
                          </a:highlight>
                          <a:latin typeface="Montserrat Medium"/>
                          <a:ea typeface="Montserrat Medium"/>
                          <a:cs typeface="Montserrat Medium"/>
                          <a:sym typeface="Montserrat Medium"/>
                        </a:rPr>
                        <a:t>.</a:t>
                      </a:r>
                      <a:endParaRPr sz="1800" u="none" strike="noStrike" cap="none" dirty="0">
                        <a:solidFill>
                          <a:srgbClr val="434343"/>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741B47"/>
                      </a:solidFill>
                      <a:prstDash val="solid"/>
                      <a:round/>
                      <a:headEnd type="none" w="sm" len="sm"/>
                      <a:tailEnd type="none" w="sm" len="sm"/>
                    </a:lnT>
                    <a:lnB w="28575" cap="flat" cmpd="sng">
                      <a:solidFill>
                        <a:srgbClr val="4C1130"/>
                      </a:solidFill>
                      <a:prstDash val="solid"/>
                      <a:round/>
                      <a:headEnd type="none" w="sm" len="sm"/>
                      <a:tailEnd type="none" w="sm" len="sm"/>
                    </a:lnB>
                  </a:tcPr>
                </a:tc>
                <a:extLst>
                  <a:ext uri="{0D108BD9-81ED-4DB2-BD59-A6C34878D82A}">
                    <a16:rowId xmlns:a16="http://schemas.microsoft.com/office/drawing/2014/main" val="10001"/>
                  </a:ext>
                </a:extLst>
              </a:tr>
              <a:tr h="5160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solidFill>
                            <a:srgbClr val="741B47"/>
                          </a:solidFill>
                          <a:highlight>
                            <a:srgbClr val="FDFDFE"/>
                          </a:highlight>
                          <a:latin typeface="Montserrat Medium"/>
                          <a:ea typeface="Montserrat Medium"/>
                          <a:cs typeface="Montserrat Medium"/>
                          <a:sym typeface="Montserrat Medium"/>
                        </a:rPr>
                        <a:t>Kanban</a:t>
                      </a:r>
                      <a:r>
                        <a:rPr lang="tr-TR" sz="1800" u="none" strike="noStrike" cap="none" dirty="0">
                          <a:solidFill>
                            <a:srgbClr val="741B47"/>
                          </a:solidFill>
                          <a:highlight>
                            <a:srgbClr val="FDFDFE"/>
                          </a:highlight>
                          <a:latin typeface="Montserrat Medium"/>
                          <a:ea typeface="Montserrat Medium"/>
                          <a:cs typeface="Montserrat Medium"/>
                          <a:sym typeface="Montserrat Medium"/>
                        </a:rPr>
                        <a:t> board</a:t>
                      </a:r>
                      <a:endParaRPr sz="1800" u="none" strike="noStrike" cap="none" dirty="0">
                        <a:solidFill>
                          <a:srgbClr val="741B47"/>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4C1130"/>
                      </a:solidFill>
                      <a:prstDash val="solid"/>
                      <a:round/>
                      <a:headEnd type="none" w="sm" len="sm"/>
                      <a:tailEnd type="none" w="sm" len="sm"/>
                    </a:lnT>
                    <a:lnB w="28575" cap="flat" cmpd="sng">
                      <a:solidFill>
                        <a:srgbClr val="4C113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Teams</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that</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focus</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on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managing</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their</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WIP.</a:t>
                      </a:r>
                      <a:endParaRPr sz="1800" u="none" strike="noStrike" cap="none" dirty="0">
                        <a:solidFill>
                          <a:srgbClr val="434343"/>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4C1130"/>
                      </a:solidFill>
                      <a:prstDash val="solid"/>
                      <a:round/>
                      <a:headEnd type="none" w="sm" len="sm"/>
                      <a:tailEnd type="none" w="sm" len="sm"/>
                    </a:lnT>
                    <a:lnB w="28575" cap="flat" cmpd="sng">
                      <a:solidFill>
                        <a:srgbClr val="4C1130"/>
                      </a:solidFill>
                      <a:prstDash val="solid"/>
                      <a:round/>
                      <a:headEnd type="none" w="sm" len="sm"/>
                      <a:tailEnd type="none" w="sm" len="sm"/>
                    </a:lnB>
                  </a:tcPr>
                </a:tc>
                <a:extLst>
                  <a:ext uri="{0D108BD9-81ED-4DB2-BD59-A6C34878D82A}">
                    <a16:rowId xmlns:a16="http://schemas.microsoft.com/office/drawing/2014/main" val="10002"/>
                  </a:ext>
                </a:extLst>
              </a:tr>
              <a:tr h="510925">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solidFill>
                            <a:srgbClr val="741B47"/>
                          </a:solidFill>
                          <a:highlight>
                            <a:srgbClr val="FDFDFE"/>
                          </a:highlight>
                          <a:latin typeface="Montserrat Medium"/>
                          <a:ea typeface="Montserrat Medium"/>
                          <a:cs typeface="Montserrat Medium"/>
                          <a:sym typeface="Montserrat Medium"/>
                        </a:rPr>
                        <a:t>Next</a:t>
                      </a:r>
                      <a:r>
                        <a:rPr lang="tr-TR" sz="1800" u="none" strike="noStrike" cap="none" dirty="0">
                          <a:solidFill>
                            <a:srgbClr val="741B47"/>
                          </a:solidFill>
                          <a:highlight>
                            <a:srgbClr val="FDFDFE"/>
                          </a:highlight>
                          <a:latin typeface="Montserrat Medium"/>
                          <a:ea typeface="Montserrat Medium"/>
                          <a:cs typeface="Montserrat Medium"/>
                          <a:sym typeface="Montserrat Medium"/>
                        </a:rPr>
                        <a:t>-gen board</a:t>
                      </a:r>
                      <a:endParaRPr sz="1800" u="none" strike="noStrike" cap="none" dirty="0">
                        <a:solidFill>
                          <a:srgbClr val="741B47"/>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4C1130"/>
                      </a:solidFill>
                      <a:prstDash val="solid"/>
                      <a:round/>
                      <a:headEnd type="none" w="sm" len="sm"/>
                      <a:tailEnd type="none" w="sm" len="sm"/>
                    </a:lnT>
                    <a:lnB w="28575" cap="flat" cmpd="sng">
                      <a:solidFill>
                        <a:srgbClr val="4C113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Teams</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who</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are</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new</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t>
                      </a:r>
                      <a:r>
                        <a:rPr lang="tr-TR" sz="1800" u="none" strike="noStrike" cap="none" dirty="0" err="1">
                          <a:solidFill>
                            <a:srgbClr val="434343"/>
                          </a:solidFill>
                          <a:highlight>
                            <a:srgbClr val="FDFDFE"/>
                          </a:highlight>
                          <a:latin typeface="Montserrat Medium"/>
                          <a:ea typeface="Montserrat Medium"/>
                          <a:cs typeface="Montserrat Medium"/>
                          <a:sym typeface="Montserrat Medium"/>
                        </a:rPr>
                        <a:t>to</a:t>
                      </a:r>
                      <a:r>
                        <a:rPr lang="tr-TR" sz="1800" u="none" strike="noStrike" cap="none" dirty="0">
                          <a:solidFill>
                            <a:srgbClr val="434343"/>
                          </a:solidFill>
                          <a:highlight>
                            <a:srgbClr val="FDFDFE"/>
                          </a:highlight>
                          <a:latin typeface="Montserrat Medium"/>
                          <a:ea typeface="Montserrat Medium"/>
                          <a:cs typeface="Montserrat Medium"/>
                          <a:sym typeface="Montserrat Medium"/>
                        </a:rPr>
                        <a:t> agile.</a:t>
                      </a:r>
                      <a:endParaRPr sz="1800" u="none" strike="noStrike" cap="none" dirty="0">
                        <a:solidFill>
                          <a:srgbClr val="434343"/>
                        </a:solidFill>
                        <a:highlight>
                          <a:srgbClr val="FDFDFE"/>
                        </a:highlight>
                        <a:latin typeface="Montserrat Medium"/>
                        <a:ea typeface="Montserrat Medium"/>
                        <a:cs typeface="Montserrat Medium"/>
                        <a:sym typeface="Montserrat Medium"/>
                      </a:endParaRPr>
                    </a:p>
                  </a:txBody>
                  <a:tcPr marL="91425" marR="91425" marT="91425" marB="91425">
                    <a:lnL w="28575" cap="flat" cmpd="sng">
                      <a:solidFill>
                        <a:srgbClr val="4C1130"/>
                      </a:solidFill>
                      <a:prstDash val="solid"/>
                      <a:round/>
                      <a:headEnd type="none" w="sm" len="sm"/>
                      <a:tailEnd type="none" w="sm" len="sm"/>
                    </a:lnL>
                    <a:lnR w="28575" cap="flat" cmpd="sng">
                      <a:solidFill>
                        <a:srgbClr val="4C1130"/>
                      </a:solidFill>
                      <a:prstDash val="solid"/>
                      <a:round/>
                      <a:headEnd type="none" w="sm" len="sm"/>
                      <a:tailEnd type="none" w="sm" len="sm"/>
                    </a:lnR>
                    <a:lnT w="28575" cap="flat" cmpd="sng">
                      <a:solidFill>
                        <a:srgbClr val="4C1130"/>
                      </a:solidFill>
                      <a:prstDash val="solid"/>
                      <a:round/>
                      <a:headEnd type="none" w="sm" len="sm"/>
                      <a:tailEnd type="none" w="sm" len="sm"/>
                    </a:lnT>
                    <a:lnB w="28575" cap="flat" cmpd="sng">
                      <a:solidFill>
                        <a:srgbClr val="4C113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38" name="Google Shape;438;p30"/>
          <p:cNvSpPr/>
          <p:nvPr/>
        </p:nvSpPr>
        <p:spPr>
          <a:xfrm>
            <a:off x="416700" y="738400"/>
            <a:ext cx="8310600" cy="1352100"/>
          </a:xfrm>
          <a:prstGeom prst="rect">
            <a:avLst/>
          </a:prstGeom>
          <a:solidFill>
            <a:srgbClr val="EAD1DC"/>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55600" algn="l" rtl="0">
              <a:lnSpc>
                <a:spcPct val="110000"/>
              </a:lnSpc>
              <a:spcBef>
                <a:spcPts val="600"/>
              </a:spcBef>
              <a:spcAft>
                <a:spcPts val="0"/>
              </a:spcAft>
              <a:buClr>
                <a:srgbClr val="741B47"/>
              </a:buClr>
              <a:buSzPts val="2000"/>
              <a:buFont typeface="Montserrat Medium"/>
              <a:buChar char="▸"/>
            </a:pPr>
            <a:r>
              <a:rPr lang="tr-TR" sz="2000" b="0" i="0" u="none" strike="noStrike" cap="none" dirty="0">
                <a:solidFill>
                  <a:srgbClr val="741B47"/>
                </a:solidFill>
                <a:latin typeface="Montserrat Medium"/>
                <a:ea typeface="Montserrat Medium"/>
                <a:cs typeface="Montserrat Medium"/>
                <a:sym typeface="Montserrat Medium"/>
              </a:rPr>
              <a:t>A board </a:t>
            </a:r>
            <a:r>
              <a:rPr lang="tr-TR" sz="2000" b="0" i="0" u="none" strike="noStrike" cap="none" dirty="0" err="1">
                <a:solidFill>
                  <a:srgbClr val="741B47"/>
                </a:solidFill>
                <a:latin typeface="Montserrat Medium"/>
                <a:ea typeface="Montserrat Medium"/>
                <a:cs typeface="Montserrat Medium"/>
                <a:sym typeface="Montserrat Medium"/>
              </a:rPr>
              <a:t>displays</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issues</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from</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one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or</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more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projects</a:t>
            </a:r>
            <a:r>
              <a:rPr lang="tr-TR" sz="2000" b="0" i="0" u="none" strike="noStrike" cap="none" dirty="0">
                <a:solidFill>
                  <a:srgbClr val="741B47"/>
                </a:solidFill>
                <a:latin typeface="Montserrat Medium"/>
                <a:ea typeface="Montserrat Medium"/>
                <a:cs typeface="Montserrat Medium"/>
                <a:sym typeface="Montserrat Medium"/>
              </a:rPr>
              <a:t> in </a:t>
            </a:r>
            <a:r>
              <a:rPr lang="tr-TR" sz="2000" b="0" i="0" u="none" strike="noStrike" cap="none" dirty="0" err="1">
                <a:solidFill>
                  <a:srgbClr val="741B47"/>
                </a:solidFill>
                <a:latin typeface="Montserrat Medium"/>
                <a:ea typeface="Montserrat Medium"/>
                <a:cs typeface="Montserrat Medium"/>
                <a:sym typeface="Montserrat Medium"/>
              </a:rPr>
              <a:t>columns</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that</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represent</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the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team's</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process</a:t>
            </a:r>
            <a:r>
              <a:rPr lang="tr-TR" sz="2000" b="0" i="0" u="none" strike="noStrike" cap="none" dirty="0">
                <a:solidFill>
                  <a:srgbClr val="741B47"/>
                </a:solidFill>
                <a:latin typeface="Montserrat Medium"/>
                <a:ea typeface="Montserrat Medium"/>
                <a:cs typeface="Montserrat Medium"/>
                <a:sym typeface="Montserrat Medium"/>
              </a:rPr>
              <a:t>.</a:t>
            </a:r>
            <a:endParaRPr sz="2000" b="0" i="0" u="none" strike="noStrike" cap="none" dirty="0">
              <a:solidFill>
                <a:srgbClr val="741B47"/>
              </a:solidFill>
              <a:latin typeface="Montserrat Medium"/>
              <a:ea typeface="Montserrat Medium"/>
              <a:cs typeface="Montserrat Medium"/>
              <a:sym typeface="Montserrat Medium"/>
            </a:endParaRPr>
          </a:p>
          <a:p>
            <a:pPr marL="457200" marR="0" lvl="0" indent="-355600" algn="l" rtl="0">
              <a:lnSpc>
                <a:spcPct val="110000"/>
              </a:lnSpc>
              <a:spcBef>
                <a:spcPts val="600"/>
              </a:spcBef>
              <a:spcAft>
                <a:spcPts val="0"/>
              </a:spcAft>
              <a:buClr>
                <a:srgbClr val="741B47"/>
              </a:buClr>
              <a:buSzPts val="2000"/>
              <a:buFont typeface="Montserrat Medium"/>
              <a:buChar char="▸"/>
            </a:pPr>
            <a:r>
              <a:rPr lang="tr-TR" sz="2000" b="0" i="0" u="none" strike="noStrike" cap="none" dirty="0" err="1">
                <a:solidFill>
                  <a:srgbClr val="741B47"/>
                </a:solidFill>
                <a:latin typeface="Montserrat Medium"/>
                <a:ea typeface="Montserrat Medium"/>
                <a:cs typeface="Montserrat Medium"/>
                <a:sym typeface="Montserrat Medium"/>
              </a:rPr>
              <a:t>There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are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three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types</a:t>
            </a:r>
            <a:r>
              <a:rPr lang="tr-TR" sz="2000" b="0" i="0" u="none" strike="noStrike" cap="none" dirty="0">
                <a:solidFill>
                  <a:srgbClr val="741B47"/>
                </a:solidFill>
                <a:latin typeface="Montserrat Medium"/>
                <a:ea typeface="Montserrat Medium"/>
                <a:cs typeface="Montserrat Medium"/>
                <a:sym typeface="Montserrat Medium"/>
              </a:rPr>
              <a:t> of </a:t>
            </a:r>
            <a:r>
              <a:rPr lang="tr-TR" sz="2000" b="0" i="0" u="none" strike="noStrike" cap="none" dirty="0" err="1">
                <a:solidFill>
                  <a:srgbClr val="741B47"/>
                </a:solidFill>
                <a:latin typeface="Montserrat Medium"/>
                <a:ea typeface="Montserrat Medium"/>
                <a:cs typeface="Montserrat Medium"/>
                <a:sym typeface="Montserrat Medium"/>
              </a:rPr>
              <a:t>boards</a:t>
            </a:r>
            <a:r>
              <a:rPr lang="tr-TR" sz="2000" b="0" i="0" u="none" strike="noStrike" cap="none" dirty="0">
                <a:solidFill>
                  <a:srgbClr val="741B47"/>
                </a:solidFill>
                <a:latin typeface="Montserrat Medium"/>
                <a:ea typeface="Montserrat Medium"/>
                <a:cs typeface="Montserrat Medium"/>
                <a:sym typeface="Montserrat Medium"/>
              </a:rPr>
              <a:t> in </a:t>
            </a:r>
            <a:r>
              <a:rPr lang="tr-TR" sz="2000" b="0" i="0" u="none" strike="noStrike" cap="none" dirty="0" err="1">
                <a:solidFill>
                  <a:srgbClr val="741B47"/>
                </a:solidFill>
                <a:latin typeface="Montserrat Medium"/>
                <a:ea typeface="Montserrat Medium"/>
                <a:cs typeface="Montserrat Medium"/>
                <a:sym typeface="Montserrat Medium"/>
              </a:rPr>
              <a:t>the</a:t>
            </a:r>
            <a:r>
              <a:rPr lang="tr-TR" sz="2000" b="0" i="0" u="none" strike="noStrike" cap="none" dirty="0">
                <a:solidFill>
                  <a:srgbClr val="741B47"/>
                </a:solidFill>
                <a:latin typeface="Montserrat Medium"/>
                <a:ea typeface="Montserrat Medium"/>
                <a:cs typeface="Montserrat Medium"/>
                <a:sym typeface="Montserrat Medium"/>
              </a:rPr>
              <a:t> </a:t>
            </a:r>
            <a:r>
              <a:rPr lang="tr-TR" sz="2000" b="0" i="0" u="none" strike="noStrike" cap="none" dirty="0" err="1">
                <a:solidFill>
                  <a:srgbClr val="741B47"/>
                </a:solidFill>
                <a:latin typeface="Montserrat Medium"/>
                <a:ea typeface="Montserrat Medium"/>
                <a:cs typeface="Montserrat Medium"/>
                <a:sym typeface="Montserrat Medium"/>
              </a:rPr>
              <a:t>Jira</a:t>
            </a:r>
            <a:r>
              <a:rPr lang="tr-TR" sz="2000" b="0" i="0" u="none" strike="noStrike" cap="none" dirty="0">
                <a:solidFill>
                  <a:srgbClr val="741B47"/>
                </a:solidFill>
                <a:latin typeface="Montserrat Medium"/>
                <a:ea typeface="Montserrat Medium"/>
                <a:cs typeface="Montserrat Medium"/>
                <a:sym typeface="Montserrat Medium"/>
              </a:rPr>
              <a:t> Software.</a:t>
            </a:r>
            <a:endParaRPr sz="2000" b="0" i="0" u="none" strike="noStrike" cap="none" dirty="0">
              <a:solidFill>
                <a:srgbClr val="741B47"/>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42"/>
        <p:cNvGrpSpPr/>
        <p:nvPr/>
      </p:nvGrpSpPr>
      <p:grpSpPr>
        <a:xfrm>
          <a:off x="0" y="0"/>
          <a:ext cx="0" cy="0"/>
          <a:chOff x="0" y="0"/>
          <a:chExt cx="0" cy="0"/>
        </a:xfrm>
      </p:grpSpPr>
      <p:sp>
        <p:nvSpPr>
          <p:cNvPr id="443" name="Google Shape;443;p3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1"/>
          <p:cNvSpPr txBox="1"/>
          <p:nvPr/>
        </p:nvSpPr>
        <p:spPr>
          <a:xfrm>
            <a:off x="664725" y="2056150"/>
            <a:ext cx="46479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dirty="0" err="1">
                <a:solidFill>
                  <a:srgbClr val="4A86E8"/>
                </a:solidFill>
                <a:latin typeface="Proxima Nova Semibold"/>
                <a:ea typeface="Proxima Nova Semibold"/>
                <a:cs typeface="Proxima Nova Semibold"/>
                <a:sym typeface="Proxima Nova Semibold"/>
              </a:rPr>
              <a:t>Creating</a:t>
            </a:r>
            <a:r>
              <a:rPr lang="tr-TR" sz="3100" b="0" i="0" u="none" strike="noStrike" cap="none" dirty="0">
                <a:solidFill>
                  <a:srgbClr val="4A86E8"/>
                </a:solidFill>
                <a:latin typeface="Proxima Nova Semibold"/>
                <a:ea typeface="Proxima Nova Semibold"/>
                <a:cs typeface="Proxima Nova Semibold"/>
                <a:sym typeface="Proxima Nova Semibold"/>
              </a:rPr>
              <a:t> a </a:t>
            </a:r>
            <a:r>
              <a:rPr lang="tr-TR" sz="3100" b="0" i="0" u="none" strike="noStrike" cap="none" dirty="0" err="1">
                <a:solidFill>
                  <a:srgbClr val="4A86E8"/>
                </a:solidFill>
                <a:latin typeface="Proxima Nova Semibold"/>
                <a:ea typeface="Proxima Nova Semibold"/>
                <a:cs typeface="Proxima Nova Semibold"/>
                <a:sym typeface="Proxima Nova Semibold"/>
              </a:rPr>
              <a:t>project</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also</a:t>
            </a:r>
            <a:r>
              <a:rPr lang="tr-TR" sz="3100" b="0" i="0" u="none" strike="noStrike" cap="none" dirty="0">
                <a:solidFill>
                  <a:srgbClr val="4A86E8"/>
                </a:solidFill>
                <a:latin typeface="Proxima Nova Semibold"/>
                <a:ea typeface="Proxima Nova Semibold"/>
                <a:cs typeface="Proxima Nova Semibold"/>
                <a:sym typeface="Proxima Nova Semibold"/>
              </a:rPr>
              <a:t> </a:t>
            </a:r>
            <a:r>
              <a:rPr lang="tr-TR" sz="3100" b="0" i="0" u="none" strike="noStrike" cap="none" dirty="0" err="1">
                <a:solidFill>
                  <a:srgbClr val="4A86E8"/>
                </a:solidFill>
                <a:latin typeface="Proxima Nova Semibold"/>
                <a:ea typeface="Proxima Nova Semibold"/>
                <a:cs typeface="Proxima Nova Semibold"/>
                <a:sym typeface="Proxima Nova Semibold"/>
              </a:rPr>
              <a:t>creates</a:t>
            </a:r>
            <a:r>
              <a:rPr lang="tr-TR" sz="3100" b="0" i="0" u="none" strike="noStrike" cap="none" dirty="0">
                <a:solidFill>
                  <a:srgbClr val="4A86E8"/>
                </a:solidFill>
                <a:latin typeface="Proxima Nova Semibold"/>
                <a:ea typeface="Proxima Nova Semibold"/>
                <a:cs typeface="Proxima Nova Semibold"/>
                <a:sym typeface="Proxima Nova Semibold"/>
              </a:rPr>
              <a:t> a board.</a:t>
            </a:r>
            <a:endParaRPr sz="3100" b="0" i="0" u="none" strike="noStrike" cap="none" dirty="0">
              <a:solidFill>
                <a:srgbClr val="4A86E8"/>
              </a:solidFill>
              <a:latin typeface="Proxima Nova Semibold"/>
              <a:ea typeface="Proxima Nova Semibold"/>
              <a:cs typeface="Proxima Nova Semibold"/>
              <a:sym typeface="Proxima Nova Semibold"/>
            </a:endParaRPr>
          </a:p>
        </p:txBody>
      </p:sp>
      <p:pic>
        <p:nvPicPr>
          <p:cNvPr id="445" name="Google Shape;445;p31"/>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446" name="Google Shape;446;p31"/>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447" name="Google Shape;447;p31"/>
          <p:cNvPicPr preferRelativeResize="0"/>
          <p:nvPr/>
        </p:nvPicPr>
        <p:blipFill rotWithShape="1">
          <a:blip r:embed="rId5">
            <a:alphaModFix/>
          </a:blip>
          <a:srcRect/>
          <a:stretch/>
        </p:blipFill>
        <p:spPr>
          <a:xfrm>
            <a:off x="2198900" y="367650"/>
            <a:ext cx="1954550" cy="1954550"/>
          </a:xfrm>
          <a:prstGeom prst="rect">
            <a:avLst/>
          </a:prstGeom>
          <a:noFill/>
          <a:ln>
            <a:noFill/>
          </a:ln>
        </p:spPr>
      </p:pic>
      <p:pic>
        <p:nvPicPr>
          <p:cNvPr id="448" name="Google Shape;448;p31">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449" name="Google Shape;449;p31">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53"/>
        <p:cNvGrpSpPr/>
        <p:nvPr/>
      </p:nvGrpSpPr>
      <p:grpSpPr>
        <a:xfrm>
          <a:off x="0" y="0"/>
          <a:ext cx="0" cy="0"/>
          <a:chOff x="0" y="0"/>
          <a:chExt cx="0" cy="0"/>
        </a:xfrm>
      </p:grpSpPr>
      <p:sp>
        <p:nvSpPr>
          <p:cNvPr id="454" name="Google Shape;454;p3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2"/>
          <p:cNvSpPr txBox="1"/>
          <p:nvPr/>
        </p:nvSpPr>
        <p:spPr>
          <a:xfrm>
            <a:off x="664725" y="2056150"/>
            <a:ext cx="4647900" cy="172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tr-TR" sz="3100" b="0" i="0" u="none" strike="noStrike" cap="none">
                <a:solidFill>
                  <a:srgbClr val="4A86E8"/>
                </a:solidFill>
                <a:latin typeface="Proxima Nova Semibold"/>
                <a:ea typeface="Proxima Nova Semibold"/>
                <a:cs typeface="Proxima Nova Semibold"/>
                <a:sym typeface="Proxima Nova Semibold"/>
              </a:rPr>
              <a:t>Who typically creates new projects for teams?</a:t>
            </a:r>
            <a:endParaRPr sz="3100" b="0" i="0" u="none" strike="noStrike" cap="none">
              <a:solidFill>
                <a:srgbClr val="4A86E8"/>
              </a:solidFill>
              <a:latin typeface="Proxima Nova Semibold"/>
              <a:ea typeface="Proxima Nova Semibold"/>
              <a:cs typeface="Proxima Nova Semibold"/>
              <a:sym typeface="Proxima Nova Semibold"/>
            </a:endParaRPr>
          </a:p>
        </p:txBody>
      </p:sp>
      <p:pic>
        <p:nvPicPr>
          <p:cNvPr id="456" name="Google Shape;456;p32"/>
          <p:cNvPicPr preferRelativeResize="0"/>
          <p:nvPr/>
        </p:nvPicPr>
        <p:blipFill rotWithShape="1">
          <a:blip r:embed="rId3">
            <a:alphaModFix/>
          </a:blip>
          <a:srcRect/>
          <a:stretch/>
        </p:blipFill>
        <p:spPr>
          <a:xfrm>
            <a:off x="5933325" y="1527849"/>
            <a:ext cx="2291000" cy="2087812"/>
          </a:xfrm>
          <a:prstGeom prst="rect">
            <a:avLst/>
          </a:prstGeom>
          <a:noFill/>
          <a:ln>
            <a:noFill/>
          </a:ln>
        </p:spPr>
      </p:pic>
      <p:pic>
        <p:nvPicPr>
          <p:cNvPr id="457" name="Google Shape;457;p32"/>
          <p:cNvPicPr preferRelativeResize="0"/>
          <p:nvPr/>
        </p:nvPicPr>
        <p:blipFill rotWithShape="1">
          <a:blip r:embed="rId4">
            <a:alphaModFix/>
          </a:blip>
          <a:srcRect r="86824"/>
          <a:stretch/>
        </p:blipFill>
        <p:spPr>
          <a:xfrm>
            <a:off x="6475562" y="2038938"/>
            <a:ext cx="1206500" cy="1199500"/>
          </a:xfrm>
          <a:prstGeom prst="rect">
            <a:avLst/>
          </a:prstGeom>
          <a:noFill/>
          <a:ln>
            <a:noFill/>
          </a:ln>
        </p:spPr>
      </p:pic>
      <p:pic>
        <p:nvPicPr>
          <p:cNvPr id="458" name="Google Shape;458;p32"/>
          <p:cNvPicPr preferRelativeResize="0"/>
          <p:nvPr/>
        </p:nvPicPr>
        <p:blipFill rotWithShape="1">
          <a:blip r:embed="rId5">
            <a:alphaModFix/>
          </a:blip>
          <a:srcRect/>
          <a:stretch/>
        </p:blipFill>
        <p:spPr>
          <a:xfrm>
            <a:off x="2198900" y="367650"/>
            <a:ext cx="1954550" cy="1954550"/>
          </a:xfrm>
          <a:prstGeom prst="rect">
            <a:avLst/>
          </a:prstGeom>
          <a:noFill/>
          <a:ln>
            <a:noFill/>
          </a:ln>
        </p:spPr>
      </p:pic>
      <p:pic>
        <p:nvPicPr>
          <p:cNvPr id="459" name="Google Shape;459;p32">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460" name="Google Shape;460;p32">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466" name="Google Shape;466;p33"/>
          <p:cNvSpPr txBox="1">
            <a:spLocks noGrp="1"/>
          </p:cNvSpPr>
          <p:nvPr>
            <p:ph type="title"/>
          </p:nvPr>
        </p:nvSpPr>
        <p:spPr>
          <a:xfrm>
            <a:off x="431800" y="173800"/>
            <a:ext cx="672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Project Key</a:t>
            </a:r>
            <a:endParaRPr/>
          </a:p>
        </p:txBody>
      </p:sp>
      <p:pic>
        <p:nvPicPr>
          <p:cNvPr id="467" name="Google Shape;467;p33" descr="Dialogue Box"/>
          <p:cNvPicPr preferRelativeResize="0"/>
          <p:nvPr/>
        </p:nvPicPr>
        <p:blipFill rotWithShape="1">
          <a:blip r:embed="rId3">
            <a:alphaModFix/>
          </a:blip>
          <a:srcRect/>
          <a:stretch/>
        </p:blipFill>
        <p:spPr>
          <a:xfrm>
            <a:off x="4374050" y="1207500"/>
            <a:ext cx="4672949" cy="2728500"/>
          </a:xfrm>
          <a:prstGeom prst="rect">
            <a:avLst/>
          </a:prstGeom>
          <a:noFill/>
          <a:ln>
            <a:noFill/>
          </a:ln>
        </p:spPr>
      </p:pic>
      <p:sp>
        <p:nvSpPr>
          <p:cNvPr id="468" name="Google Shape;468;p33"/>
          <p:cNvSpPr txBox="1"/>
          <p:nvPr/>
        </p:nvSpPr>
        <p:spPr>
          <a:xfrm>
            <a:off x="-36925" y="1104875"/>
            <a:ext cx="4326300" cy="2977800"/>
          </a:xfrm>
          <a:prstGeom prst="rect">
            <a:avLst/>
          </a:prstGeom>
          <a:noFill/>
          <a:ln>
            <a:noFill/>
          </a:ln>
        </p:spPr>
        <p:txBody>
          <a:bodyPr spcFirstLastPara="1" wrap="square" lIns="91425" tIns="45700" rIns="91425" bIns="45700" anchor="t" anchorCtr="0">
            <a:noAutofit/>
          </a:bodyPr>
          <a:lstStyle/>
          <a:p>
            <a:pPr marL="457200" marR="0" lvl="0" indent="-336550" algn="just" rtl="0">
              <a:lnSpc>
                <a:spcPct val="110000"/>
              </a:lnSpc>
              <a:spcBef>
                <a:spcPts val="600"/>
              </a:spcBef>
              <a:spcAft>
                <a:spcPts val="0"/>
              </a:spcAft>
              <a:buClr>
                <a:srgbClr val="741B47"/>
              </a:buClr>
              <a:buSzPts val="1700"/>
              <a:buFont typeface="Montserrat Light"/>
              <a:buChar char="▸"/>
            </a:pPr>
            <a:r>
              <a:rPr lang="tr-TR" sz="1700" b="0" i="0" u="none" strike="noStrike" cap="none">
                <a:solidFill>
                  <a:srgbClr val="002060"/>
                </a:solidFill>
                <a:latin typeface="Montserrat SemiBold"/>
                <a:ea typeface="Montserrat SemiBold"/>
                <a:cs typeface="Montserrat SemiBold"/>
                <a:sym typeface="Montserrat SemiBold"/>
              </a:rPr>
              <a:t>A project key is a unique code for your project. </a:t>
            </a:r>
            <a:endParaRPr sz="1700" b="0" i="0" u="none" strike="noStrike" cap="none">
              <a:solidFill>
                <a:srgbClr val="002060"/>
              </a:solidFill>
              <a:latin typeface="Montserrat SemiBold"/>
              <a:ea typeface="Montserrat SemiBold"/>
              <a:cs typeface="Montserrat SemiBold"/>
              <a:sym typeface="Montserrat SemiBold"/>
            </a:endParaRPr>
          </a:p>
          <a:p>
            <a:pPr marL="457200" marR="0" lvl="0" indent="-336550" algn="just" rtl="0">
              <a:lnSpc>
                <a:spcPct val="110000"/>
              </a:lnSpc>
              <a:spcBef>
                <a:spcPts val="600"/>
              </a:spcBef>
              <a:spcAft>
                <a:spcPts val="0"/>
              </a:spcAft>
              <a:buClr>
                <a:srgbClr val="741B47"/>
              </a:buClr>
              <a:buSzPts val="1700"/>
              <a:buFont typeface="Montserrat Light"/>
              <a:buChar char="▸"/>
            </a:pPr>
            <a:r>
              <a:rPr lang="tr-TR" sz="1700" b="0" i="0" u="none" strike="noStrike" cap="none">
                <a:solidFill>
                  <a:srgbClr val="002060"/>
                </a:solidFill>
                <a:latin typeface="Montserrat SemiBold"/>
                <a:ea typeface="Montserrat SemiBold"/>
                <a:cs typeface="Montserrat SemiBold"/>
                <a:sym typeface="Montserrat SemiBold"/>
              </a:rPr>
              <a:t>Jira Software will automatically generate a short project key in accordance with your project name. </a:t>
            </a:r>
            <a:endParaRPr sz="1700" b="0" i="0" u="none" strike="noStrike" cap="none">
              <a:solidFill>
                <a:srgbClr val="002060"/>
              </a:solidFill>
              <a:latin typeface="Montserrat SemiBold"/>
              <a:ea typeface="Montserrat SemiBold"/>
              <a:cs typeface="Montserrat SemiBold"/>
              <a:sym typeface="Montserrat SemiBold"/>
            </a:endParaRPr>
          </a:p>
          <a:p>
            <a:pPr marL="457200" marR="0" lvl="0" indent="-336550" algn="just" rtl="0">
              <a:lnSpc>
                <a:spcPct val="110000"/>
              </a:lnSpc>
              <a:spcBef>
                <a:spcPts val="600"/>
              </a:spcBef>
              <a:spcAft>
                <a:spcPts val="0"/>
              </a:spcAft>
              <a:buClr>
                <a:srgbClr val="741B47"/>
              </a:buClr>
              <a:buSzPts val="1700"/>
              <a:buFont typeface="Montserrat Light"/>
              <a:buChar char="▸"/>
            </a:pPr>
            <a:r>
              <a:rPr lang="tr-TR" sz="1700" b="0" i="0" u="none" strike="noStrike" cap="none">
                <a:solidFill>
                  <a:srgbClr val="002060"/>
                </a:solidFill>
                <a:latin typeface="Montserrat SemiBold"/>
                <a:ea typeface="Montserrat SemiBold"/>
                <a:cs typeface="Montserrat SemiBold"/>
                <a:sym typeface="Montserrat SemiBold"/>
              </a:rPr>
              <a:t>However, if you want to specify this auto-generated key yourself, you can change it.</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74" name="Google Shape;474;p3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Scrum Backlog</a:t>
            </a:r>
            <a:endParaRPr sz="4000">
              <a:solidFill>
                <a:srgbClr val="741B47"/>
              </a:solidFill>
              <a:latin typeface="Raleway Medium"/>
              <a:ea typeface="Raleway Medium"/>
              <a:cs typeface="Raleway Medium"/>
              <a:sym typeface="Raleway Medium"/>
            </a:endParaRPr>
          </a:p>
        </p:txBody>
      </p:sp>
      <p:pic>
        <p:nvPicPr>
          <p:cNvPr id="475" name="Google Shape;475;p34" descr="Using Scrum Backlog"/>
          <p:cNvPicPr preferRelativeResize="0"/>
          <p:nvPr/>
        </p:nvPicPr>
        <p:blipFill rotWithShape="1">
          <a:blip r:embed="rId3">
            <a:alphaModFix/>
          </a:blip>
          <a:srcRect/>
          <a:stretch/>
        </p:blipFill>
        <p:spPr>
          <a:xfrm>
            <a:off x="212931" y="1029139"/>
            <a:ext cx="4879219" cy="3085220"/>
          </a:xfrm>
          <a:prstGeom prst="rect">
            <a:avLst/>
          </a:prstGeom>
          <a:noFill/>
          <a:ln>
            <a:noFill/>
          </a:ln>
        </p:spPr>
      </p:pic>
      <p:sp>
        <p:nvSpPr>
          <p:cNvPr id="476" name="Google Shape;476;p34"/>
          <p:cNvSpPr txBox="1"/>
          <p:nvPr/>
        </p:nvSpPr>
        <p:spPr>
          <a:xfrm>
            <a:off x="5134425" y="1085550"/>
            <a:ext cx="3824700" cy="2767800"/>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110000"/>
              </a:lnSpc>
              <a:spcBef>
                <a:spcPts val="600"/>
              </a:spcBef>
              <a:spcAft>
                <a:spcPts val="0"/>
              </a:spcAft>
              <a:buClr>
                <a:srgbClr val="741B47"/>
              </a:buClr>
              <a:buSzPts val="1800"/>
              <a:buFont typeface="Montserrat Light"/>
              <a:buChar char="▸"/>
            </a:pPr>
            <a:r>
              <a:rPr lang="tr-TR" sz="1800" b="0" i="0" u="none" strike="noStrike" cap="none">
                <a:solidFill>
                  <a:srgbClr val="002060"/>
                </a:solidFill>
                <a:latin typeface="Montserrat SemiBold"/>
                <a:ea typeface="Montserrat SemiBold"/>
                <a:cs typeface="Montserrat SemiBold"/>
                <a:sym typeface="Montserrat SemiBold"/>
              </a:rPr>
              <a:t>A backlog is a list of issues that can be created for your project. </a:t>
            </a:r>
            <a:endParaRPr sz="1800" b="0" i="0" u="none" strike="noStrike" cap="none">
              <a:solidFill>
                <a:srgbClr val="002060"/>
              </a:solidFill>
              <a:latin typeface="Montserrat SemiBold"/>
              <a:ea typeface="Montserrat SemiBold"/>
              <a:cs typeface="Montserrat SemiBold"/>
              <a:sym typeface="Montserrat SemiBold"/>
            </a:endParaRPr>
          </a:p>
          <a:p>
            <a:pPr marL="457200" marR="0" lvl="0" indent="-342900" algn="just" rtl="0">
              <a:lnSpc>
                <a:spcPct val="110000"/>
              </a:lnSpc>
              <a:spcBef>
                <a:spcPts val="600"/>
              </a:spcBef>
              <a:spcAft>
                <a:spcPts val="0"/>
              </a:spcAft>
              <a:buClr>
                <a:srgbClr val="741B47"/>
              </a:buClr>
              <a:buSzPts val="1800"/>
              <a:buFont typeface="Montserrat Light"/>
              <a:buChar char="▸"/>
            </a:pPr>
            <a:r>
              <a:rPr lang="tr-TR" sz="1800" b="0" i="0" u="none" strike="noStrike" cap="none">
                <a:solidFill>
                  <a:srgbClr val="002060"/>
                </a:solidFill>
                <a:latin typeface="Montserrat SemiBold"/>
                <a:ea typeface="Montserrat SemiBold"/>
                <a:cs typeface="Montserrat SemiBold"/>
                <a:sym typeface="Montserrat SemiBold"/>
              </a:rPr>
              <a:t>You can create issues and sprints in the backlog. </a:t>
            </a:r>
            <a:endParaRPr sz="1800" b="0" i="0" u="none" strike="noStrike" cap="none">
              <a:solidFill>
                <a:srgbClr val="002060"/>
              </a:solidFill>
              <a:latin typeface="Montserrat SemiBold"/>
              <a:ea typeface="Montserrat SemiBold"/>
              <a:cs typeface="Montserrat SemiBold"/>
              <a:sym typeface="Montserrat SemiBold"/>
            </a:endParaRPr>
          </a:p>
          <a:p>
            <a:pPr marL="457200" marR="0" lvl="0" indent="-342900" algn="just" rtl="0">
              <a:lnSpc>
                <a:spcPct val="110000"/>
              </a:lnSpc>
              <a:spcBef>
                <a:spcPts val="600"/>
              </a:spcBef>
              <a:spcAft>
                <a:spcPts val="0"/>
              </a:spcAft>
              <a:buClr>
                <a:srgbClr val="741B47"/>
              </a:buClr>
              <a:buSzPts val="1800"/>
              <a:buFont typeface="Montserrat Light"/>
              <a:buChar char="▸"/>
            </a:pPr>
            <a:r>
              <a:rPr lang="tr-TR" sz="1800" b="0" i="0" u="none" strike="noStrike" cap="none">
                <a:solidFill>
                  <a:srgbClr val="002060"/>
                </a:solidFill>
                <a:latin typeface="Montserrat SemiBold"/>
                <a:ea typeface="Montserrat SemiBold"/>
                <a:cs typeface="Montserrat SemiBold"/>
                <a:sym typeface="Montserrat SemiBold"/>
              </a:rPr>
              <a:t>Then, you can add issues to a sprint so that your team can work on it. </a:t>
            </a:r>
            <a:endParaRPr sz="1800" b="0" i="0" u="none" strike="noStrike" cap="none">
              <a:solidFill>
                <a:srgbClr val="002060"/>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2188</Words>
  <Application>Microsoft Office PowerPoint</Application>
  <PresentationFormat>Ekran Gösterisi (16:9)</PresentationFormat>
  <Paragraphs>309</Paragraphs>
  <Slides>41</Slides>
  <Notes>41</Notes>
  <HiddenSlides>0</HiddenSlides>
  <MMClips>0</MMClips>
  <ScaleCrop>false</ScaleCrop>
  <HeadingPairs>
    <vt:vector size="6" baseType="variant">
      <vt:variant>
        <vt:lpstr>Kullanılan Yazı Tipleri</vt:lpstr>
      </vt:variant>
      <vt:variant>
        <vt:i4>14</vt:i4>
      </vt:variant>
      <vt:variant>
        <vt:lpstr>Tema</vt:lpstr>
      </vt:variant>
      <vt:variant>
        <vt:i4>3</vt:i4>
      </vt:variant>
      <vt:variant>
        <vt:lpstr>Slayt Başlıkları</vt:lpstr>
      </vt:variant>
      <vt:variant>
        <vt:i4>41</vt:i4>
      </vt:variant>
    </vt:vector>
  </HeadingPairs>
  <TitlesOfParts>
    <vt:vector size="58" baseType="lpstr">
      <vt:lpstr>Times New Roman</vt:lpstr>
      <vt:lpstr>Barlow Light</vt:lpstr>
      <vt:lpstr>Barlow</vt:lpstr>
      <vt:lpstr>Calibri</vt:lpstr>
      <vt:lpstr>Montserrat</vt:lpstr>
      <vt:lpstr>Raleway</vt:lpstr>
      <vt:lpstr>Raleway SemiBold</vt:lpstr>
      <vt:lpstr>Proxima Nova Semibold</vt:lpstr>
      <vt:lpstr>Montserrat Medium</vt:lpstr>
      <vt:lpstr>Staatliches</vt:lpstr>
      <vt:lpstr>Montserrat SemiBold</vt:lpstr>
      <vt:lpstr>Arial</vt:lpstr>
      <vt:lpstr>Raleway Medium</vt:lpstr>
      <vt:lpstr>Montserrat Light</vt:lpstr>
      <vt:lpstr>Gaoler template</vt:lpstr>
      <vt:lpstr>Simple Light</vt:lpstr>
      <vt:lpstr>Gaoler template</vt:lpstr>
      <vt:lpstr>PowerPoint Sunusu</vt:lpstr>
      <vt:lpstr>Table of Contents</vt:lpstr>
      <vt:lpstr>PowerPoint Sunusu</vt:lpstr>
      <vt:lpstr>Scrum Board</vt:lpstr>
      <vt:lpstr>What is Board?</vt:lpstr>
      <vt:lpstr>PowerPoint Sunusu</vt:lpstr>
      <vt:lpstr>PowerPoint Sunusu</vt:lpstr>
      <vt:lpstr>Project Key</vt:lpstr>
      <vt:lpstr>Scrum Backlog</vt:lpstr>
      <vt:lpstr>PowerPoint Sunusu</vt:lpstr>
      <vt:lpstr>Introduction to Issues</vt:lpstr>
      <vt:lpstr>What is an Issue?</vt:lpstr>
      <vt:lpstr>Issue Types</vt:lpstr>
      <vt:lpstr>Examples for Issue Types</vt:lpstr>
      <vt:lpstr>PowerPoint Sunusu</vt:lpstr>
      <vt:lpstr>Issue Fields</vt:lpstr>
      <vt:lpstr>Issue Priorities</vt:lpstr>
      <vt:lpstr>Issue Workflows</vt:lpstr>
      <vt:lpstr>Working with Issues</vt:lpstr>
      <vt:lpstr>Creating Issue</vt:lpstr>
      <vt:lpstr>Issue Card (How it looks like in the Active Sprints mode)</vt:lpstr>
      <vt:lpstr>PowerPoint Sunusu</vt:lpstr>
      <vt:lpstr>Creating Epic</vt:lpstr>
      <vt:lpstr>Creating Subtask</vt:lpstr>
      <vt:lpstr>Creating Bug</vt:lpstr>
      <vt:lpstr>Logging Time on Issues</vt:lpstr>
      <vt:lpstr>Cloning an Issue</vt:lpstr>
      <vt:lpstr>Planning Sprints</vt:lpstr>
      <vt:lpstr>Starting Sprint</vt:lpstr>
      <vt:lpstr>Starting Sprint</vt:lpstr>
      <vt:lpstr>Working with Sprint</vt:lpstr>
      <vt:lpstr>Completing Sprint</vt:lpstr>
      <vt:lpstr>Reports in Jira</vt:lpstr>
      <vt:lpstr>Agile Reports</vt:lpstr>
      <vt:lpstr>Burndown Chart</vt:lpstr>
      <vt:lpstr>Sprint Reports</vt:lpstr>
      <vt:lpstr>Velocity Chart</vt:lpstr>
      <vt:lpstr>PowerPoint Sunusu</vt:lpstr>
      <vt:lpstr>PowerPoint Sunusu</vt:lpstr>
      <vt:lpstr>How well did you like this lesson?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Şule Akın</cp:lastModifiedBy>
  <cp:revision>3</cp:revision>
  <dcterms:modified xsi:type="dcterms:W3CDTF">2023-06-05T10:26:42Z</dcterms:modified>
</cp:coreProperties>
</file>